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sldIdLst>
    <p:sldId id="256" r:id="rId2"/>
    <p:sldId id="257" r:id="rId3"/>
    <p:sldId id="259" r:id="rId4"/>
    <p:sldId id="260" r:id="rId5"/>
    <p:sldId id="258" r:id="rId6"/>
    <p:sldId id="261" r:id="rId7"/>
    <p:sldId id="262" r:id="rId8"/>
    <p:sldId id="263" r:id="rId9"/>
    <p:sldId id="264" r:id="rId10"/>
    <p:sldId id="266" r:id="rId11"/>
    <p:sldId id="267" r:id="rId12"/>
    <p:sldId id="268"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 id="287" r:id="rId29"/>
    <p:sldId id="285" r:id="rId30"/>
    <p:sldId id="289" r:id="rId31"/>
    <p:sldId id="290" r:id="rId32"/>
    <p:sldId id="291" r:id="rId33"/>
    <p:sldId id="292" r:id="rId34"/>
    <p:sldId id="293" r:id="rId35"/>
    <p:sldId id="294" r:id="rId36"/>
    <p:sldId id="295" r:id="rId37"/>
    <p:sldId id="296" r:id="rId38"/>
    <p:sldId id="297" r:id="rId39"/>
    <p:sldId id="298" r:id="rId40"/>
    <p:sldId id="299" r:id="rId41"/>
    <p:sldId id="28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27" autoAdjust="0"/>
  </p:normalViewPr>
  <p:slideViewPr>
    <p:cSldViewPr>
      <p:cViewPr varScale="1">
        <p:scale>
          <a:sx n="84" d="100"/>
          <a:sy n="84" d="100"/>
        </p:scale>
        <p:origin x="77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91BE24-8205-4735-BE16-31A7FADD8965}" type="datetimeFigureOut">
              <a:rPr lang="en-US" smtClean="0"/>
              <a:t>8/27/2016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A9B2BD-3865-47E9-A5AF-E49160DC97ED}" type="slidenum">
              <a:rPr lang="en-US" smtClean="0"/>
              <a:t>‹#›</a:t>
            </a:fld>
            <a:endParaRPr lang="en-US"/>
          </a:p>
        </p:txBody>
      </p:sp>
    </p:spTree>
    <p:extLst>
      <p:ext uri="{BB962C8B-B14F-4D97-AF65-F5344CB8AC3E}">
        <p14:creationId xmlns:p14="http://schemas.microsoft.com/office/powerpoint/2010/main" val="203515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endParaRPr dirty="0">
              <a:solidFill>
                <a:srgbClr val="FF0000"/>
              </a:solidFill>
            </a:endParaRPr>
          </a:p>
        </p:txBody>
      </p:sp>
    </p:spTree>
    <p:extLst>
      <p:ext uri="{BB962C8B-B14F-4D97-AF65-F5344CB8AC3E}">
        <p14:creationId xmlns:p14="http://schemas.microsoft.com/office/powerpoint/2010/main" val="2810792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endParaRPr dirty="0"/>
          </a:p>
        </p:txBody>
      </p:sp>
    </p:spTree>
    <p:extLst>
      <p:ext uri="{BB962C8B-B14F-4D97-AF65-F5344CB8AC3E}">
        <p14:creationId xmlns:p14="http://schemas.microsoft.com/office/powerpoint/2010/main" val="4144014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26536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pPr marL="225982"/>
            <a:r>
              <a:rPr lang="en" dirty="0" smtClean="0">
                <a:solidFill>
                  <a:srgbClr val="FF0000"/>
                </a:solidFill>
              </a:rPr>
              <a:t>Identifying</a:t>
            </a:r>
            <a:r>
              <a:rPr lang="en" baseline="0" dirty="0" smtClean="0">
                <a:solidFill>
                  <a:srgbClr val="FF0000"/>
                </a:solidFill>
              </a:rPr>
              <a:t> text features within a text is a great prereading strategy that allows students to gather information about what the text might be about before they read.  Getting students to identify the purpose behind the feature, or why the author included the text feature in their text not only encourages higher level thinking processes, but helps students to include text features in their own writing, addressing common core state standard writing number 2. </a:t>
            </a:r>
          </a:p>
          <a:p>
            <a:pPr marL="225982"/>
            <a:endParaRPr lang="en" baseline="0" dirty="0" smtClean="0">
              <a:solidFill>
                <a:srgbClr val="FF0000"/>
              </a:solidFill>
            </a:endParaRPr>
          </a:p>
          <a:p>
            <a:pPr marL="225982"/>
            <a:r>
              <a:rPr lang="en" baseline="0" dirty="0" smtClean="0">
                <a:solidFill>
                  <a:srgbClr val="FF0000"/>
                </a:solidFill>
              </a:rPr>
              <a:t>Your Nonfiction Text Feature Definition card includes a variety of text features.  Their definitions can be used to help guide you to identifying the pruose they are serving in a piece of writing.  Using this handout, I can identify text features included in the article “Little Rocket of the Airways”.</a:t>
            </a:r>
          </a:p>
          <a:p>
            <a:pPr marL="225982"/>
            <a:endParaRPr lang="en" baseline="0" dirty="0" smtClean="0">
              <a:solidFill>
                <a:srgbClr val="FF0000"/>
              </a:solidFill>
            </a:endParaRPr>
          </a:p>
          <a:p>
            <a:pPr marL="225982"/>
            <a:r>
              <a:rPr lang="en" baseline="0" dirty="0" smtClean="0">
                <a:solidFill>
                  <a:srgbClr val="FF0000"/>
                </a:solidFill>
              </a:rPr>
              <a:t>For instance, I see a photograph </a:t>
            </a:r>
            <a:r>
              <a:rPr lang="en" b="1" baseline="0" dirty="0" smtClean="0">
                <a:solidFill>
                  <a:srgbClr val="FF0000"/>
                </a:solidFill>
              </a:rPr>
              <a:t>CLICK</a:t>
            </a:r>
            <a:r>
              <a:rPr lang="en" baseline="0" dirty="0" smtClean="0">
                <a:solidFill>
                  <a:srgbClr val="FF0000"/>
                </a:solidFill>
              </a:rPr>
              <a:t> which helps the reader to create a picture in their mind about what it is they are reading.  Pictures can emphasize key points while adding interest at the same time. </a:t>
            </a:r>
            <a:r>
              <a:rPr lang="en" b="1" baseline="0" dirty="0" smtClean="0">
                <a:solidFill>
                  <a:srgbClr val="FF0000"/>
                </a:solidFill>
              </a:rPr>
              <a:t>CLICK</a:t>
            </a:r>
          </a:p>
          <a:p>
            <a:pPr marL="225982"/>
            <a:r>
              <a:rPr lang="en" baseline="0" dirty="0" smtClean="0">
                <a:solidFill>
                  <a:srgbClr val="FF0000"/>
                </a:solidFill>
              </a:rPr>
              <a:t>Another text feature I see is the title.  </a:t>
            </a:r>
            <a:r>
              <a:rPr lang="en" b="1" baseline="0" dirty="0" smtClean="0">
                <a:solidFill>
                  <a:srgbClr val="FF0000"/>
                </a:solidFill>
              </a:rPr>
              <a:t>CLICK </a:t>
            </a:r>
            <a:r>
              <a:rPr lang="en" baseline="0" dirty="0" smtClean="0">
                <a:solidFill>
                  <a:srgbClr val="FF0000"/>
                </a:solidFill>
              </a:rPr>
              <a:t>Titles provide direction to the reader as to what the text will primarily be about.  Titles relate to the topic or main idea of the whole text.</a:t>
            </a:r>
          </a:p>
          <a:p>
            <a:pPr marL="225982"/>
            <a:endParaRPr lang="en" baseline="0" dirty="0" smtClean="0">
              <a:solidFill>
                <a:srgbClr val="FF0000"/>
              </a:solidFill>
            </a:endParaRPr>
          </a:p>
          <a:p>
            <a:endParaRPr dirty="0"/>
          </a:p>
        </p:txBody>
      </p:sp>
    </p:spTree>
    <p:extLst>
      <p:ext uri="{BB962C8B-B14F-4D97-AF65-F5344CB8AC3E}">
        <p14:creationId xmlns:p14="http://schemas.microsoft.com/office/powerpoint/2010/main" val="36571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pPr marL="225982"/>
            <a:endParaRPr lang="en" b="1" baseline="0" dirty="0" smtClean="0"/>
          </a:p>
        </p:txBody>
      </p:sp>
    </p:spTree>
    <p:extLst>
      <p:ext uri="{BB962C8B-B14F-4D97-AF65-F5344CB8AC3E}">
        <p14:creationId xmlns:p14="http://schemas.microsoft.com/office/powerpoint/2010/main" val="3869961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96" name="Shape 296"/>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pPr marL="225982"/>
            <a:endParaRPr lang="en" baseline="0" dirty="0" smtClean="0"/>
          </a:p>
        </p:txBody>
      </p:sp>
    </p:spTree>
    <p:extLst>
      <p:ext uri="{BB962C8B-B14F-4D97-AF65-F5344CB8AC3E}">
        <p14:creationId xmlns:p14="http://schemas.microsoft.com/office/powerpoint/2010/main" val="3869961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685805" y="4343400"/>
            <a:ext cx="5486399" cy="4114800"/>
          </a:xfrm>
          <a:prstGeom prst="rect">
            <a:avLst/>
          </a:prstGeom>
        </p:spPr>
        <p:txBody>
          <a:bodyPr lIns="90375" tIns="90375" rIns="90375" bIns="90375" anchor="t" anchorCtr="0">
            <a:noAutofit/>
          </a:bodyPr>
          <a:lstStyle/>
          <a:p>
            <a:pPr marL="225975"/>
            <a:endParaRPr lang="en" baseline="0" dirty="0" smtClean="0"/>
          </a:p>
        </p:txBody>
      </p:sp>
    </p:spTree>
    <p:extLst>
      <p:ext uri="{BB962C8B-B14F-4D97-AF65-F5344CB8AC3E}">
        <p14:creationId xmlns:p14="http://schemas.microsoft.com/office/powerpoint/2010/main" val="1331168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12" name="Shape 412"/>
          <p:cNvSpPr txBox="1">
            <a:spLocks noGrp="1"/>
          </p:cNvSpPr>
          <p:nvPr>
            <p:ph type="body" idx="1"/>
          </p:nvPr>
        </p:nvSpPr>
        <p:spPr>
          <a:xfrm>
            <a:off x="685805" y="4343400"/>
            <a:ext cx="5486399" cy="4114800"/>
          </a:xfrm>
          <a:prstGeom prst="rect">
            <a:avLst/>
          </a:prstGeom>
        </p:spPr>
        <p:txBody>
          <a:bodyPr lIns="90375" tIns="90375" rIns="90375" bIns="90375" anchor="t" anchorCtr="0">
            <a:noAutofit/>
          </a:bodyPr>
          <a:lstStyle/>
          <a:p>
            <a:endParaRPr lang="en-US" sz="1100" dirty="0"/>
          </a:p>
          <a:p>
            <a:endParaRPr lang="en-US" sz="1100" dirty="0"/>
          </a:p>
          <a:p>
            <a:endParaRPr lang="en-US" sz="1100" dirty="0"/>
          </a:p>
          <a:p>
            <a:endParaRPr lang="en-US" sz="1100" b="1" dirty="0"/>
          </a:p>
          <a:p>
            <a:endParaRPr lang="en-US" sz="1100" b="1" dirty="0"/>
          </a:p>
          <a:p>
            <a:endParaRPr lang="en-US" sz="1100" b="1" dirty="0"/>
          </a:p>
        </p:txBody>
      </p:sp>
    </p:spTree>
    <p:extLst>
      <p:ext uri="{BB962C8B-B14F-4D97-AF65-F5344CB8AC3E}">
        <p14:creationId xmlns:p14="http://schemas.microsoft.com/office/powerpoint/2010/main" val="3584349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83" name="Shape 483"/>
          <p:cNvSpPr txBox="1">
            <a:spLocks noGrp="1"/>
          </p:cNvSpPr>
          <p:nvPr>
            <p:ph type="body" idx="1"/>
          </p:nvPr>
        </p:nvSpPr>
        <p:spPr>
          <a:xfrm>
            <a:off x="685805" y="4343400"/>
            <a:ext cx="5486399" cy="4114800"/>
          </a:xfrm>
          <a:prstGeom prst="rect">
            <a:avLst/>
          </a:prstGeom>
        </p:spPr>
        <p:txBody>
          <a:bodyPr lIns="90375" tIns="90375" rIns="90375" bIns="90375" anchor="t" anchorCtr="0">
            <a:noAutofit/>
          </a:bodyPr>
          <a:lstStyle/>
          <a:p>
            <a:endParaRPr lang="en" b="0" baseline="0" dirty="0" smtClean="0"/>
          </a:p>
        </p:txBody>
      </p:sp>
    </p:spTree>
    <p:extLst>
      <p:ext uri="{BB962C8B-B14F-4D97-AF65-F5344CB8AC3E}">
        <p14:creationId xmlns:p14="http://schemas.microsoft.com/office/powerpoint/2010/main" val="3782983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endParaRPr lang="en-US" baseline="0" dirty="0" smtClean="0"/>
          </a:p>
        </p:txBody>
      </p:sp>
    </p:spTree>
    <p:extLst>
      <p:ext uri="{BB962C8B-B14F-4D97-AF65-F5344CB8AC3E}">
        <p14:creationId xmlns:p14="http://schemas.microsoft.com/office/powerpoint/2010/main" val="594929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pPr marL="225982"/>
            <a:endParaRPr lang="en" dirty="0"/>
          </a:p>
        </p:txBody>
      </p:sp>
    </p:spTree>
    <p:extLst>
      <p:ext uri="{BB962C8B-B14F-4D97-AF65-F5344CB8AC3E}">
        <p14:creationId xmlns:p14="http://schemas.microsoft.com/office/powerpoint/2010/main" val="3610730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1" name="Shape 141"/>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pPr defTabSz="903976">
              <a:defRPr/>
            </a:pPr>
            <a:endParaRPr lang="en-US" baseline="0" dirty="0" smtClean="0"/>
          </a:p>
        </p:txBody>
      </p:sp>
    </p:spTree>
    <p:extLst>
      <p:ext uri="{BB962C8B-B14F-4D97-AF65-F5344CB8AC3E}">
        <p14:creationId xmlns:p14="http://schemas.microsoft.com/office/powerpoint/2010/main" val="42050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1165225"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95012" y="4387136"/>
            <a:ext cx="5560059" cy="4156234"/>
          </a:xfrm>
          <a:prstGeom prst="rect">
            <a:avLst/>
          </a:prstGeom>
        </p:spPr>
        <p:txBody>
          <a:bodyPr lIns="91417" tIns="91417" rIns="91417" bIns="91417" anchor="t" anchorCtr="0">
            <a:noAutofit/>
          </a:bodyPr>
          <a:lstStyle/>
          <a:p>
            <a:pPr defTabSz="914322">
              <a:defRPr/>
            </a:pPr>
            <a:endParaRPr dirty="0"/>
          </a:p>
        </p:txBody>
      </p:sp>
    </p:spTree>
    <p:extLst>
      <p:ext uri="{BB962C8B-B14F-4D97-AF65-F5344CB8AC3E}">
        <p14:creationId xmlns:p14="http://schemas.microsoft.com/office/powerpoint/2010/main" val="1300328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endParaRPr lang="en" baseline="0" dirty="0" smtClean="0"/>
          </a:p>
        </p:txBody>
      </p:sp>
    </p:spTree>
    <p:extLst>
      <p:ext uri="{BB962C8B-B14F-4D97-AF65-F5344CB8AC3E}">
        <p14:creationId xmlns:p14="http://schemas.microsoft.com/office/powerpoint/2010/main" val="2195341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3" name="Shape 203"/>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endParaRPr lang="en" baseline="0" dirty="0" smtClean="0"/>
          </a:p>
        </p:txBody>
      </p:sp>
    </p:spTree>
    <p:extLst>
      <p:ext uri="{BB962C8B-B14F-4D97-AF65-F5344CB8AC3E}">
        <p14:creationId xmlns:p14="http://schemas.microsoft.com/office/powerpoint/2010/main" val="219534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endParaRPr dirty="0"/>
          </a:p>
        </p:txBody>
      </p:sp>
    </p:spTree>
    <p:extLst>
      <p:ext uri="{BB962C8B-B14F-4D97-AF65-F5344CB8AC3E}">
        <p14:creationId xmlns:p14="http://schemas.microsoft.com/office/powerpoint/2010/main" val="214259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4" y="4343400"/>
            <a:ext cx="5486399" cy="4114800"/>
          </a:xfrm>
          <a:prstGeom prst="rect">
            <a:avLst/>
          </a:prstGeom>
        </p:spPr>
        <p:txBody>
          <a:bodyPr lIns="90378" tIns="90378" rIns="90378" bIns="90378" anchor="t" anchorCtr="0">
            <a:noAutofit/>
          </a:bodyPr>
          <a:lstStyle/>
          <a:p>
            <a:endParaRPr lang="en-US" baseline="0" dirty="0" smtClean="0"/>
          </a:p>
        </p:txBody>
      </p:sp>
    </p:spTree>
    <p:extLst>
      <p:ext uri="{BB962C8B-B14F-4D97-AF65-F5344CB8AC3E}">
        <p14:creationId xmlns:p14="http://schemas.microsoft.com/office/powerpoint/2010/main" val="2444217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3E982B7D-D241-43DE-9D98-7A4EE9CE896A}" type="datetimeFigureOut">
              <a:rPr lang="en-US" smtClean="0"/>
              <a:t>8/27/2016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1B6D46D7-6030-47A9-B0C6-E5E4A615DD7D}"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82B7D-D241-43DE-9D98-7A4EE9CE896A}"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D46D7-6030-47A9-B0C6-E5E4A615DD7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982B7D-D241-43DE-9D98-7A4EE9CE896A}"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D46D7-6030-47A9-B0C6-E5E4A615DD7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4" name="Shape 14"/>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5" name="Shape 15"/>
          <p:cNvSpPr txBox="1">
            <a:spLocks noGrp="1"/>
          </p:cNvSpPr>
          <p:nvPr>
            <p:ph type="sldNum" idx="12"/>
          </p:nvPr>
        </p:nvSpPr>
        <p:spPr>
          <a:xfrm>
            <a:off x="8556792" y="6333133"/>
            <a:ext cx="548699" cy="524699"/>
          </a:xfrm>
          <a:prstGeom prst="rect">
            <a:avLst/>
          </a:prstGeom>
        </p:spPr>
        <p:txBody>
          <a:bodyPr lIns="91425" tIns="91425" rIns="91425" bIns="91425" anchor="ctr" anchorCtr="0">
            <a:noAutofit/>
          </a:bodyPr>
          <a:lstStyle/>
          <a:p>
            <a:pPr>
              <a:spcBef>
                <a:spcPts val="0"/>
              </a:spcBef>
              <a:buNone/>
            </a:pPr>
            <a:fld id="{00000000-1234-1234-1234-123412341234}" type="slidenum">
              <a:rPr lang="en"/>
              <a:pPr>
                <a:spcBef>
                  <a:spcPts val="0"/>
                </a:spcBef>
                <a:buNone/>
              </a:pPr>
              <a:t>‹#›</a:t>
            </a:fld>
            <a:endParaRPr lang="en"/>
          </a:p>
        </p:txBody>
      </p:sp>
    </p:spTree>
    <p:extLst>
      <p:ext uri="{BB962C8B-B14F-4D97-AF65-F5344CB8AC3E}">
        <p14:creationId xmlns:p14="http://schemas.microsoft.com/office/powerpoint/2010/main" val="291683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982B7D-D241-43DE-9D98-7A4EE9CE896A}"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D46D7-6030-47A9-B0C6-E5E4A615DD7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982B7D-D241-43DE-9D98-7A4EE9CE896A}" type="datetimeFigureOut">
              <a:rPr lang="en-US" smtClean="0"/>
              <a:t>8/27/2016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6D46D7-6030-47A9-B0C6-E5E4A615DD7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E982B7D-D241-43DE-9D98-7A4EE9CE896A}" type="datetimeFigureOut">
              <a:rPr lang="en-US" smtClean="0"/>
              <a:t>8/27/2016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6D46D7-6030-47A9-B0C6-E5E4A615DD7D}"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982B7D-D241-43DE-9D98-7A4EE9CE896A}" type="datetimeFigureOut">
              <a:rPr lang="en-US" smtClean="0"/>
              <a:t>8/27/2016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6D46D7-6030-47A9-B0C6-E5E4A615DD7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982B7D-D241-43DE-9D98-7A4EE9CE896A}" type="datetimeFigureOut">
              <a:rPr lang="en-US" smtClean="0"/>
              <a:t>8/27/2016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6D46D7-6030-47A9-B0C6-E5E4A615DD7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982B7D-D241-43DE-9D98-7A4EE9CE896A}" type="datetimeFigureOut">
              <a:rPr lang="en-US" smtClean="0"/>
              <a:t>8/27/2016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6D46D7-6030-47A9-B0C6-E5E4A615DD7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E982B7D-D241-43DE-9D98-7A4EE9CE896A}" type="datetimeFigureOut">
              <a:rPr lang="en-US" smtClean="0"/>
              <a:t>8/27/2016</a:t>
            </a:fld>
            <a:endParaRPr lang="en-US"/>
          </a:p>
        </p:txBody>
      </p:sp>
      <p:sp>
        <p:nvSpPr>
          <p:cNvPr id="7" name="Slide Number Placeholder 6"/>
          <p:cNvSpPr>
            <a:spLocks noGrp="1"/>
          </p:cNvSpPr>
          <p:nvPr>
            <p:ph type="sldNum" sz="quarter" idx="12"/>
          </p:nvPr>
        </p:nvSpPr>
        <p:spPr/>
        <p:txBody>
          <a:bodyPr/>
          <a:lstStyle/>
          <a:p>
            <a:fld id="{1B6D46D7-6030-47A9-B0C6-E5E4A615DD7D}"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982B7D-D241-43DE-9D98-7A4EE9CE896A}" type="datetimeFigureOut">
              <a:rPr lang="en-US" smtClean="0"/>
              <a:t>8/27/2016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1B6D46D7-6030-47A9-B0C6-E5E4A615DD7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3E982B7D-D241-43DE-9D98-7A4EE9CE896A}" type="datetimeFigureOut">
              <a:rPr lang="en-US" smtClean="0"/>
              <a:t>8/27/2016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1B6D46D7-6030-47A9-B0C6-E5E4A615DD7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xml"/><Relationship Id="rId7" Type="http://schemas.openxmlformats.org/officeDocument/2006/relationships/slide" Target="slide16.xml"/><Relationship Id="rId12"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12.xml"/><Relationship Id="rId11" Type="http://schemas.openxmlformats.org/officeDocument/2006/relationships/slide" Target="slide30.xml"/><Relationship Id="rId5" Type="http://schemas.openxmlformats.org/officeDocument/2006/relationships/slide" Target="slide9.xml"/><Relationship Id="rId10" Type="http://schemas.openxmlformats.org/officeDocument/2006/relationships/slide" Target="slide26.xml"/><Relationship Id="rId4" Type="http://schemas.openxmlformats.org/officeDocument/2006/relationships/slide" Target="slide6.xml"/><Relationship Id="rId9" Type="http://schemas.openxmlformats.org/officeDocument/2006/relationships/slide" Target="slide2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mailto:sarah_milling@gfps.k12.mt.u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Foundation Skills</a:t>
            </a:r>
            <a:endParaRPr lang="en-US" dirty="0"/>
          </a:p>
        </p:txBody>
      </p:sp>
      <p:sp>
        <p:nvSpPr>
          <p:cNvPr id="3" name="Subtitle 2"/>
          <p:cNvSpPr>
            <a:spLocks noGrp="1"/>
          </p:cNvSpPr>
          <p:nvPr>
            <p:ph type="subTitle" idx="1"/>
          </p:nvPr>
        </p:nvSpPr>
        <p:spPr/>
        <p:txBody>
          <a:bodyPr/>
          <a:lstStyle/>
          <a:p>
            <a:r>
              <a:rPr lang="en-US" b="1" dirty="0" smtClean="0"/>
              <a:t>ACTIVE READING</a:t>
            </a:r>
            <a:endParaRPr lang="en-US" b="1" dirty="0"/>
          </a:p>
        </p:txBody>
      </p:sp>
      <p:sp>
        <p:nvSpPr>
          <p:cNvPr id="4" name="TextBox 3"/>
          <p:cNvSpPr txBox="1"/>
          <p:nvPr/>
        </p:nvSpPr>
        <p:spPr>
          <a:xfrm>
            <a:off x="33867" y="5181600"/>
            <a:ext cx="4461933" cy="1569660"/>
          </a:xfrm>
          <a:prstGeom prst="rect">
            <a:avLst/>
          </a:prstGeom>
          <a:noFill/>
        </p:spPr>
        <p:txBody>
          <a:bodyPr wrap="square" rtlCol="0">
            <a:spAutoFit/>
          </a:bodyPr>
          <a:lstStyle/>
          <a:p>
            <a:r>
              <a:rPr lang="en-US" sz="1600" dirty="0" smtClean="0"/>
              <a:t>Occasionally you will see the word </a:t>
            </a:r>
            <a:r>
              <a:rPr lang="en-US" sz="1600" b="1" dirty="0" smtClean="0"/>
              <a:t>CLICK</a:t>
            </a:r>
            <a:r>
              <a:rPr lang="en-US" sz="1600" dirty="0" smtClean="0"/>
              <a:t> in the PowerPoint.  If you are in Slideshow Mode, you can click and see the animations that have been built into this PowerPoint.  Slideshow Mode is recommended.</a:t>
            </a:r>
            <a:endParaRPr lang="en-US" sz="1600" dirty="0"/>
          </a:p>
        </p:txBody>
      </p:sp>
    </p:spTree>
    <p:extLst>
      <p:ext uri="{BB962C8B-B14F-4D97-AF65-F5344CB8AC3E}">
        <p14:creationId xmlns:p14="http://schemas.microsoft.com/office/powerpoint/2010/main" val="1188437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1" name="Shape 171"/>
          <p:cNvPicPr preferRelativeResize="0"/>
          <p:nvPr/>
        </p:nvPicPr>
        <p:blipFill>
          <a:blip r:embed="rId3">
            <a:alphaModFix/>
          </a:blip>
          <a:stretch>
            <a:fillRect/>
          </a:stretch>
        </p:blipFill>
        <p:spPr>
          <a:xfrm>
            <a:off x="5867400" y="914401"/>
            <a:ext cx="2217043" cy="4343798"/>
          </a:xfrm>
          <a:prstGeom prst="rect">
            <a:avLst/>
          </a:prstGeom>
          <a:noFill/>
          <a:ln>
            <a:noFill/>
          </a:ln>
        </p:spPr>
      </p:pic>
      <p:pic>
        <p:nvPicPr>
          <p:cNvPr id="172" name="Shape 172"/>
          <p:cNvPicPr preferRelativeResize="0"/>
          <p:nvPr/>
        </p:nvPicPr>
        <p:blipFill>
          <a:blip r:embed="rId4">
            <a:alphaModFix/>
          </a:blip>
          <a:stretch>
            <a:fillRect/>
          </a:stretch>
        </p:blipFill>
        <p:spPr>
          <a:xfrm>
            <a:off x="5410306" y="914400"/>
            <a:ext cx="2854416" cy="4038601"/>
          </a:xfrm>
          <a:prstGeom prst="rect">
            <a:avLst/>
          </a:prstGeom>
          <a:noFill/>
          <a:ln>
            <a:noFill/>
          </a:ln>
        </p:spPr>
      </p:pic>
      <p:grpSp>
        <p:nvGrpSpPr>
          <p:cNvPr id="2" name="Group 1"/>
          <p:cNvGrpSpPr/>
          <p:nvPr/>
        </p:nvGrpSpPr>
        <p:grpSpPr>
          <a:xfrm>
            <a:off x="533400" y="449687"/>
            <a:ext cx="7880952" cy="4808511"/>
            <a:chOff x="154568" y="-177211"/>
            <a:chExt cx="8648486" cy="4648199"/>
          </a:xfrm>
        </p:grpSpPr>
        <p:pic>
          <p:nvPicPr>
            <p:cNvPr id="170" name="Shape 170"/>
            <p:cNvPicPr preferRelativeResize="0"/>
            <p:nvPr/>
          </p:nvPicPr>
          <p:blipFill>
            <a:blip r:embed="rId5">
              <a:alphaModFix/>
            </a:blip>
            <a:stretch>
              <a:fillRect/>
            </a:stretch>
          </p:blipFill>
          <p:spPr>
            <a:xfrm>
              <a:off x="154568" y="-177211"/>
              <a:ext cx="4348302" cy="2517487"/>
            </a:xfrm>
            <a:prstGeom prst="rect">
              <a:avLst/>
            </a:prstGeom>
            <a:noFill/>
            <a:ln>
              <a:noFill/>
            </a:ln>
          </p:spPr>
        </p:pic>
        <p:pic>
          <p:nvPicPr>
            <p:cNvPr id="173" name="Shape 173"/>
            <p:cNvPicPr preferRelativeResize="0"/>
            <p:nvPr/>
          </p:nvPicPr>
          <p:blipFill>
            <a:blip r:embed="rId6">
              <a:alphaModFix/>
            </a:blip>
            <a:stretch>
              <a:fillRect/>
            </a:stretch>
          </p:blipFill>
          <p:spPr>
            <a:xfrm>
              <a:off x="5296979" y="272010"/>
              <a:ext cx="3506075" cy="4198978"/>
            </a:xfrm>
            <a:prstGeom prst="rect">
              <a:avLst/>
            </a:prstGeom>
            <a:noFill/>
            <a:ln>
              <a:noFill/>
            </a:ln>
          </p:spPr>
        </p:pic>
      </p:grpSp>
      <p:pic>
        <p:nvPicPr>
          <p:cNvPr id="3" name="Picture 2"/>
          <p:cNvPicPr>
            <a:picLocks noChangeAspect="1"/>
          </p:cNvPicPr>
          <p:nvPr/>
        </p:nvPicPr>
        <p:blipFill>
          <a:blip r:embed="rId7"/>
          <a:stretch>
            <a:fillRect/>
          </a:stretch>
        </p:blipFill>
        <p:spPr>
          <a:xfrm>
            <a:off x="5549343" y="849805"/>
            <a:ext cx="2535100" cy="4408393"/>
          </a:xfrm>
          <a:prstGeom prst="rect">
            <a:avLst/>
          </a:prstGeom>
        </p:spPr>
      </p:pic>
      <p:pic>
        <p:nvPicPr>
          <p:cNvPr id="4" name="Picture 3"/>
          <p:cNvPicPr>
            <a:picLocks noChangeAspect="1"/>
          </p:cNvPicPr>
          <p:nvPr/>
        </p:nvPicPr>
        <p:blipFill>
          <a:blip r:embed="rId8"/>
          <a:stretch>
            <a:fillRect/>
          </a:stretch>
        </p:blipFill>
        <p:spPr>
          <a:xfrm>
            <a:off x="5369064" y="815812"/>
            <a:ext cx="2715379" cy="4624560"/>
          </a:xfrm>
          <a:prstGeom prst="rect">
            <a:avLst/>
          </a:prstGeom>
        </p:spPr>
      </p:pic>
      <p:sp>
        <p:nvSpPr>
          <p:cNvPr id="11" name="Shape 136"/>
          <p:cNvSpPr txBox="1">
            <a:spLocks/>
          </p:cNvSpPr>
          <p:nvPr/>
        </p:nvSpPr>
        <p:spPr>
          <a:xfrm>
            <a:off x="4724400" y="-76200"/>
            <a:ext cx="3505200" cy="685800"/>
          </a:xfrm>
          <a:prstGeom prst="rect">
            <a:avLst/>
          </a:prstGeom>
        </p:spPr>
        <p:txBody>
          <a:bodyPr vert="horz" lIns="91425" tIns="91425" rIns="91425" bIns="91425" rtlCol="0" anchor="b" anchorCtr="0">
            <a:noAutofit/>
          </a:bodyPr>
          <a:lstStyle>
            <a:lvl1pPr algn="l" defTabSz="914400" rtl="0" eaLnBrk="1" latinLnBrk="0" hangingPunct="1">
              <a:spcBef>
                <a:spcPts val="0"/>
              </a:spcBef>
              <a:buNone/>
              <a:defRPr sz="4000" kern="1200">
                <a:solidFill>
                  <a:schemeClr val="accent1"/>
                </a:solidFill>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 sz="2800" b="1" dirty="0" smtClean="0"/>
              <a:t>Example</a:t>
            </a:r>
            <a:endParaRPr lang="en" sz="2800" b="1" dirty="0"/>
          </a:p>
        </p:txBody>
      </p:sp>
      <p:sp>
        <p:nvSpPr>
          <p:cNvPr id="6" name="TextBox 5"/>
          <p:cNvSpPr txBox="1"/>
          <p:nvPr/>
        </p:nvSpPr>
        <p:spPr>
          <a:xfrm>
            <a:off x="155787" y="3054001"/>
            <a:ext cx="5092143" cy="364715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defTabSz="914322">
              <a:defRPr/>
            </a:pPr>
            <a:r>
              <a:rPr lang="en-US" sz="1650" dirty="0"/>
              <a:t>When using the text coding strategy, FIRST</a:t>
            </a:r>
            <a:r>
              <a:rPr lang="en-US" sz="1650" b="1" dirty="0"/>
              <a:t> </a:t>
            </a:r>
            <a:r>
              <a:rPr lang="en-US" sz="1650" dirty="0"/>
              <a:t>underline the specific portion of the text you are responding to.  USING THE TEXT CODE KEY</a:t>
            </a:r>
            <a:r>
              <a:rPr lang="en-US" sz="1650" b="1" dirty="0"/>
              <a:t>, </a:t>
            </a:r>
            <a:r>
              <a:rPr lang="en-US" sz="1650" dirty="0"/>
              <a:t>Code the text in the margin and provide a rationale for the code. </a:t>
            </a:r>
            <a:r>
              <a:rPr lang="en-US" sz="1650" b="1" dirty="0">
                <a:solidFill>
                  <a:schemeClr val="tx1"/>
                </a:solidFill>
              </a:rPr>
              <a:t>CLICK</a:t>
            </a:r>
            <a:r>
              <a:rPr lang="en-US" sz="1650" dirty="0">
                <a:solidFill>
                  <a:schemeClr val="tx1"/>
                </a:solidFill>
              </a:rPr>
              <a:t> </a:t>
            </a:r>
            <a:r>
              <a:rPr lang="en-US" sz="1650" dirty="0"/>
              <a:t>For example… when I read in the first paragraph “when fully grown, it is all of two inches long and weighs less than a penny”.  I am surprised that hummingbirds are so tiny.  Because this is surprising to me, I would code this detail using an exclamation mark and include my rationale for the code. </a:t>
            </a:r>
          </a:p>
          <a:p>
            <a:pPr defTabSz="914322">
              <a:defRPr/>
            </a:pPr>
            <a:r>
              <a:rPr lang="en-US" sz="1650" dirty="0"/>
              <a:t>By coding the text in multiple places, </a:t>
            </a:r>
            <a:r>
              <a:rPr lang="en-US" sz="1650" b="1" dirty="0">
                <a:solidFill>
                  <a:schemeClr val="tx1"/>
                </a:solidFill>
              </a:rPr>
              <a:t>CLICK</a:t>
            </a:r>
            <a:r>
              <a:rPr lang="en-US" sz="1650" dirty="0">
                <a:solidFill>
                  <a:schemeClr val="tx1"/>
                </a:solidFill>
              </a:rPr>
              <a:t> </a:t>
            </a:r>
            <a:r>
              <a:rPr lang="en-US" sz="1650" dirty="0"/>
              <a:t>we can interact with a text from the beginning to the end. </a:t>
            </a:r>
          </a:p>
        </p:txBody>
      </p:sp>
    </p:spTree>
    <p:extLst>
      <p:ext uri="{BB962C8B-B14F-4D97-AF65-F5344CB8AC3E}">
        <p14:creationId xmlns:p14="http://schemas.microsoft.com/office/powerpoint/2010/main" val="209459176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33400" y="685800"/>
            <a:ext cx="8229600" cy="5805773"/>
          </a:xfrm>
          <a:prstGeom prst="rect">
            <a:avLst/>
          </a:prstGeom>
        </p:spPr>
        <p:txBody>
          <a:bodyPr vert="horz" lIns="91425" tIns="91425" rIns="91425" bIns="91425" rtlCol="0" anchor="t" anchorCtr="0">
            <a:normAutofit/>
          </a:bodyPr>
          <a:lstStyle>
            <a:lvl1pPr marL="342900" indent="-274320" algn="l" defTabSz="914400" rtl="0" eaLnBrk="1" latinLnBrk="0" hangingPunct="1">
              <a:spcBef>
                <a:spcPts val="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ts val="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ts val="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ts val="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ts val="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US" sz="4400" b="1" dirty="0" smtClean="0">
                <a:solidFill>
                  <a:schemeClr val="accent1"/>
                </a:solidFill>
              </a:rPr>
              <a:t>To sum up:</a:t>
            </a:r>
            <a:endParaRPr lang="en-US" sz="2000" b="1" dirty="0" smtClean="0">
              <a:solidFill>
                <a:schemeClr val="accent1"/>
              </a:solidFill>
            </a:endParaRPr>
          </a:p>
          <a:p>
            <a:pPr marL="68580" indent="0" algn="ctr">
              <a:buFont typeface="Wingdings 2" pitchFamily="18" charset="2"/>
              <a:buNone/>
            </a:pPr>
            <a:endParaRPr lang="en-US" sz="4400" b="1" dirty="0" smtClean="0">
              <a:solidFill>
                <a:schemeClr val="accent1"/>
              </a:solidFill>
            </a:endParaRPr>
          </a:p>
          <a:p>
            <a:pPr marL="0" indent="0">
              <a:buClrTx/>
              <a:buSzTx/>
              <a:buNone/>
              <a:defRPr/>
            </a:pPr>
            <a:r>
              <a:rPr lang="en-US" sz="3600" dirty="0"/>
              <a:t>Text coding is the use of symbols to show understanding about a text.</a:t>
            </a:r>
            <a:endParaRPr lang="en-US" dirty="0" smtClean="0"/>
          </a:p>
          <a:p>
            <a:pPr marL="68580" indent="0">
              <a:buFont typeface="Wingdings 2" pitchFamily="18" charset="2"/>
              <a:buNone/>
            </a:pPr>
            <a:endParaRPr lang="en-US" dirty="0" smtClean="0"/>
          </a:p>
          <a:p>
            <a:pPr marL="68580" indent="0">
              <a:buFont typeface="Wingdings 2" pitchFamily="18" charset="2"/>
              <a:buNone/>
            </a:pPr>
            <a:endParaRPr lang="en-US" dirty="0" smtClean="0"/>
          </a:p>
          <a:p>
            <a:pPr marL="68580" indent="0">
              <a:buFont typeface="Wingdings 2" pitchFamily="18" charset="2"/>
              <a:buNone/>
            </a:pPr>
            <a:endParaRPr lang="en-US" dirty="0"/>
          </a:p>
        </p:txBody>
      </p:sp>
      <p:grpSp>
        <p:nvGrpSpPr>
          <p:cNvPr id="7" name="Group 6"/>
          <p:cNvGrpSpPr/>
          <p:nvPr/>
        </p:nvGrpSpPr>
        <p:grpSpPr>
          <a:xfrm>
            <a:off x="762000" y="5410200"/>
            <a:ext cx="7848600" cy="1066800"/>
            <a:chOff x="762000" y="5410200"/>
            <a:chExt cx="7848600" cy="1066800"/>
          </a:xfrm>
        </p:grpSpPr>
        <p:sp>
          <p:nvSpPr>
            <p:cNvPr id="5" name="Action Button: Home 4">
              <a:hlinkClick r:id="rId2" action="ppaction://hlinksldjump" highlightClick="1"/>
            </p:cNvPr>
            <p:cNvSpPr/>
            <p:nvPr/>
          </p:nvSpPr>
          <p:spPr>
            <a:xfrm>
              <a:off x="7543800" y="54102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769114"/>
              <a:ext cx="6781800" cy="707886"/>
            </a:xfrm>
            <a:prstGeom prst="rect">
              <a:avLst/>
            </a:prstGeom>
            <a:noFill/>
          </p:spPr>
          <p:txBody>
            <a:bodyPr wrap="square" rtlCol="0">
              <a:spAutoFit/>
            </a:bodyPr>
            <a:lstStyle/>
            <a:p>
              <a:pPr algn="r"/>
              <a:r>
                <a:rPr lang="en-US" sz="2000" i="1" dirty="0" smtClean="0"/>
                <a:t>Click to return home to the Foundation Skills for Active Reading</a:t>
              </a:r>
              <a:endParaRPr lang="en-US" sz="2000" i="1" dirty="0"/>
            </a:p>
          </p:txBody>
        </p:sp>
      </p:grpSp>
    </p:spTree>
    <p:extLst>
      <p:ext uri="{BB962C8B-B14F-4D97-AF65-F5344CB8AC3E}">
        <p14:creationId xmlns:p14="http://schemas.microsoft.com/office/powerpoint/2010/main" val="3950462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36"/>
          <p:cNvSpPr txBox="1">
            <a:spLocks/>
          </p:cNvSpPr>
          <p:nvPr/>
        </p:nvSpPr>
        <p:spPr>
          <a:xfrm>
            <a:off x="4572000" y="-152400"/>
            <a:ext cx="3733800" cy="685800"/>
          </a:xfrm>
          <a:prstGeom prst="rect">
            <a:avLst/>
          </a:prstGeom>
        </p:spPr>
        <p:txBody>
          <a:bodyPr vert="horz" lIns="91425" tIns="91425" rIns="91425" bIns="91425" rtlCol="0" anchor="b" anchorCtr="0">
            <a:noAutofit/>
          </a:bodyPr>
          <a:lstStyle>
            <a:lvl1pPr algn="l" defTabSz="914400" rtl="0" eaLnBrk="1" latinLnBrk="0" hangingPunct="1">
              <a:spcBef>
                <a:spcPts val="0"/>
              </a:spcBef>
              <a:buNone/>
              <a:defRPr sz="4000" kern="1200">
                <a:solidFill>
                  <a:schemeClr val="accent1"/>
                </a:solidFill>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 sz="2000" b="1" dirty="0" smtClean="0"/>
              <a:t>Circle One, Underline a Few</a:t>
            </a:r>
            <a:endParaRPr lang="en" sz="2000" b="1" dirty="0"/>
          </a:p>
        </p:txBody>
      </p:sp>
      <p:sp>
        <p:nvSpPr>
          <p:cNvPr id="5" name="TextBox 4"/>
          <p:cNvSpPr txBox="1"/>
          <p:nvPr/>
        </p:nvSpPr>
        <p:spPr>
          <a:xfrm>
            <a:off x="457200" y="762000"/>
            <a:ext cx="8229600" cy="2246769"/>
          </a:xfrm>
          <a:prstGeom prst="rect">
            <a:avLst/>
          </a:prstGeom>
          <a:noFill/>
        </p:spPr>
        <p:txBody>
          <a:bodyPr wrap="square" rtlCol="0">
            <a:spAutoFit/>
          </a:bodyPr>
          <a:lstStyle/>
          <a:p>
            <a:r>
              <a:rPr lang="en" sz="2000" dirty="0" smtClean="0"/>
              <a:t>Circle one,</a:t>
            </a:r>
            <a:r>
              <a:rPr lang="en" sz="2000" baseline="0" dirty="0" smtClean="0"/>
              <a:t> u</a:t>
            </a:r>
            <a:r>
              <a:rPr lang="en" sz="2000" dirty="0" smtClean="0"/>
              <a:t>nderline a few is about finding the </a:t>
            </a:r>
            <a:r>
              <a:rPr lang="en" sz="2000" b="1" dirty="0" smtClean="0"/>
              <a:t>main idea</a:t>
            </a:r>
            <a:r>
              <a:rPr lang="en" sz="2000" dirty="0" smtClean="0"/>
              <a:t>.</a:t>
            </a:r>
            <a:r>
              <a:rPr lang="en" sz="2000" baseline="0" dirty="0" smtClean="0"/>
              <a:t> More importantly it is about identifiying the </a:t>
            </a:r>
            <a:r>
              <a:rPr lang="en" sz="2000" b="1" baseline="0" dirty="0" smtClean="0"/>
              <a:t>significant and supporting details</a:t>
            </a:r>
            <a:r>
              <a:rPr lang="en" sz="2000" baseline="0" dirty="0" smtClean="0"/>
              <a:t>.  Again, this strategy layers the writing to make the author’s thinking visible and eventually transfers into your writing.  Good writers stand on the shoulders of other good writers.  For example, you need to be able to identify layered writing before you can layer </a:t>
            </a:r>
            <a:r>
              <a:rPr lang="en-US" sz="2000" baseline="0" dirty="0" smtClean="0"/>
              <a:t>your own.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 y="3008769"/>
            <a:ext cx="8229601" cy="3516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39200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4880204" y="0"/>
            <a:ext cx="4263795" cy="6858000"/>
          </a:xfrm>
          <a:prstGeom prst="rect">
            <a:avLst/>
          </a:prstGeom>
          <a:noFill/>
          <a:ln>
            <a:noFill/>
          </a:ln>
        </p:spPr>
      </p:pic>
      <p:pic>
        <p:nvPicPr>
          <p:cNvPr id="198" name="Shape 198"/>
          <p:cNvPicPr preferRelativeResize="0"/>
          <p:nvPr/>
        </p:nvPicPr>
        <p:blipFill>
          <a:blip r:embed="rId4">
            <a:alphaModFix/>
          </a:blip>
          <a:stretch>
            <a:fillRect/>
          </a:stretch>
        </p:blipFill>
        <p:spPr>
          <a:xfrm>
            <a:off x="4337093" y="4"/>
            <a:ext cx="4806918" cy="6857999"/>
          </a:xfrm>
          <a:prstGeom prst="rect">
            <a:avLst/>
          </a:prstGeom>
          <a:noFill/>
          <a:ln>
            <a:noFill/>
          </a:ln>
        </p:spPr>
      </p:pic>
      <p:pic>
        <p:nvPicPr>
          <p:cNvPr id="200" name="Shape 200"/>
          <p:cNvPicPr preferRelativeResize="0"/>
          <p:nvPr/>
        </p:nvPicPr>
        <p:blipFill>
          <a:blip r:embed="rId5">
            <a:alphaModFix/>
          </a:blip>
          <a:stretch>
            <a:fillRect/>
          </a:stretch>
        </p:blipFill>
        <p:spPr>
          <a:xfrm>
            <a:off x="4084200" y="2"/>
            <a:ext cx="5059800" cy="6857999"/>
          </a:xfrm>
          <a:prstGeom prst="rect">
            <a:avLst/>
          </a:prstGeom>
          <a:noFill/>
          <a:ln>
            <a:noFill/>
          </a:ln>
        </p:spPr>
      </p:pic>
      <p:sp>
        <p:nvSpPr>
          <p:cNvPr id="2" name="Rectangle 1"/>
          <p:cNvSpPr/>
          <p:nvPr/>
        </p:nvSpPr>
        <p:spPr>
          <a:xfrm>
            <a:off x="4191849" y="5715989"/>
            <a:ext cx="4477138" cy="99752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p:nvSpPr>
        <p:spPr>
          <a:xfrm>
            <a:off x="152400" y="273814"/>
            <a:ext cx="3962400" cy="63555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850" b="1" dirty="0" smtClean="0">
                <a:solidFill>
                  <a:schemeClr val="tx1"/>
                </a:solidFill>
              </a:rPr>
              <a:t>Steps:</a:t>
            </a:r>
          </a:p>
          <a:p>
            <a:pPr marL="342900" indent="-342900">
              <a:buAutoNum type="arabicPeriod"/>
            </a:pPr>
            <a:r>
              <a:rPr lang="en-US" sz="1850" dirty="0" smtClean="0"/>
              <a:t>Chunk the text into smaller sections. </a:t>
            </a:r>
            <a:r>
              <a:rPr lang="en-US" sz="1850" b="1" dirty="0" smtClean="0">
                <a:solidFill>
                  <a:schemeClr val="tx1"/>
                </a:solidFill>
              </a:rPr>
              <a:t>CLICK</a:t>
            </a:r>
            <a:r>
              <a:rPr lang="en-US" sz="1850" dirty="0" smtClean="0">
                <a:solidFill>
                  <a:schemeClr val="tx1"/>
                </a:solidFill>
              </a:rPr>
              <a:t> </a:t>
            </a:r>
            <a:r>
              <a:rPr lang="en-US" sz="1850" dirty="0" smtClean="0"/>
              <a:t>Because introduction and conclusion paragraphs are focused on the topic itself and do not have a main idea, this strategy does not work on these two paragraphs.  REMEMBER not all text will have an intro and/or conclusion. </a:t>
            </a:r>
            <a:r>
              <a:rPr lang="en-US" sz="1850" b="1" dirty="0" smtClean="0">
                <a:solidFill>
                  <a:schemeClr val="tx1"/>
                </a:solidFill>
              </a:rPr>
              <a:t>CLICK  </a:t>
            </a:r>
            <a:r>
              <a:rPr lang="en-US" sz="1850" dirty="0" smtClean="0">
                <a:solidFill>
                  <a:schemeClr val="bg1"/>
                </a:solidFill>
              </a:rPr>
              <a:t>A good place to start is to chunk the text by paragraphs and number the paragraphs.  </a:t>
            </a:r>
          </a:p>
          <a:p>
            <a:pPr marL="342900" indent="-342900">
              <a:buAutoNum type="arabicPeriod"/>
            </a:pPr>
            <a:r>
              <a:rPr lang="en-US" sz="1850" dirty="0" smtClean="0">
                <a:solidFill>
                  <a:schemeClr val="bg1"/>
                </a:solidFill>
              </a:rPr>
              <a:t>As you read, rename each chunk you created. </a:t>
            </a:r>
            <a:r>
              <a:rPr lang="en-US" sz="1850" b="1" dirty="0" smtClean="0">
                <a:solidFill>
                  <a:schemeClr val="tx1"/>
                </a:solidFill>
              </a:rPr>
              <a:t>CLICK</a:t>
            </a:r>
            <a:r>
              <a:rPr lang="en-US" sz="1850" b="1" dirty="0" smtClean="0">
                <a:solidFill>
                  <a:schemeClr val="bg1"/>
                </a:solidFill>
              </a:rPr>
              <a:t> </a:t>
            </a:r>
            <a:r>
              <a:rPr lang="en-US" sz="1850" b="1" dirty="0" smtClean="0">
                <a:solidFill>
                  <a:schemeClr val="tx1"/>
                </a:solidFill>
              </a:rPr>
              <a:t> </a:t>
            </a:r>
          </a:p>
          <a:p>
            <a:pPr marL="342900" indent="-342900">
              <a:buAutoNum type="arabicPeriod"/>
            </a:pPr>
            <a:r>
              <a:rPr lang="en-US" sz="1850" dirty="0" smtClean="0">
                <a:solidFill>
                  <a:schemeClr val="bg1"/>
                </a:solidFill>
              </a:rPr>
              <a:t>Each chunk should only have one key idea and should relate to the name you gave it.  Circle the key idea in each chunk.  </a:t>
            </a:r>
            <a:r>
              <a:rPr lang="en-US" sz="1850" b="1" dirty="0" smtClean="0">
                <a:solidFill>
                  <a:schemeClr val="tx1"/>
                </a:solidFill>
              </a:rPr>
              <a:t>CLICK</a:t>
            </a:r>
            <a:r>
              <a:rPr lang="en-US" sz="1850" b="1" dirty="0" smtClean="0">
                <a:solidFill>
                  <a:schemeClr val="bg1"/>
                </a:solidFill>
              </a:rPr>
              <a:t> </a:t>
            </a:r>
            <a:r>
              <a:rPr lang="en-US" sz="1850" dirty="0" smtClean="0">
                <a:solidFill>
                  <a:schemeClr val="bg1"/>
                </a:solidFill>
              </a:rPr>
              <a:t>to continue…</a:t>
            </a:r>
            <a:endParaRPr lang="en-US" sz="1850" dirty="0">
              <a:solidFill>
                <a:schemeClr val="bg1"/>
              </a:solidFill>
            </a:endParaRPr>
          </a:p>
        </p:txBody>
      </p:sp>
    </p:spTree>
    <p:extLst>
      <p:ext uri="{BB962C8B-B14F-4D97-AF65-F5344CB8AC3E}">
        <p14:creationId xmlns:p14="http://schemas.microsoft.com/office/powerpoint/2010/main" val="282016445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100"/>
                                  </p:stCondLst>
                                  <p:childTnLst>
                                    <p:animEffect transition="out" filter="fade">
                                      <p:cBhvr>
                                        <p:cTn id="16" dur="1099"/>
                                        <p:tgtEl>
                                          <p:spTgt spid="200"/>
                                        </p:tgtEl>
                                      </p:cBhvr>
                                    </p:animEffect>
                                    <p:set>
                                      <p:cBhvr>
                                        <p:cTn id="17" dur="1" fill="hold">
                                          <p:stCondLst>
                                            <p:cond delay="1099"/>
                                          </p:stCondLst>
                                        </p:cTn>
                                        <p:tgtEl>
                                          <p:spTgt spid="2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Shape 197"/>
          <p:cNvPicPr preferRelativeResize="0"/>
          <p:nvPr/>
        </p:nvPicPr>
        <p:blipFill>
          <a:blip r:embed="rId3">
            <a:alphaModFix/>
          </a:blip>
          <a:stretch>
            <a:fillRect/>
          </a:stretch>
        </p:blipFill>
        <p:spPr>
          <a:xfrm>
            <a:off x="4880204" y="0"/>
            <a:ext cx="4263795" cy="6858000"/>
          </a:xfrm>
          <a:prstGeom prst="rect">
            <a:avLst/>
          </a:prstGeom>
          <a:noFill/>
          <a:ln>
            <a:noFill/>
          </a:ln>
        </p:spPr>
      </p:pic>
      <p:pic>
        <p:nvPicPr>
          <p:cNvPr id="198" name="Shape 198"/>
          <p:cNvPicPr preferRelativeResize="0"/>
          <p:nvPr/>
        </p:nvPicPr>
        <p:blipFill>
          <a:blip r:embed="rId4">
            <a:alphaModFix/>
          </a:blip>
          <a:stretch>
            <a:fillRect/>
          </a:stretch>
        </p:blipFill>
        <p:spPr>
          <a:xfrm>
            <a:off x="4337093" y="4"/>
            <a:ext cx="4806918" cy="6857999"/>
          </a:xfrm>
          <a:prstGeom prst="rect">
            <a:avLst/>
          </a:prstGeom>
          <a:noFill/>
          <a:ln>
            <a:noFill/>
          </a:ln>
        </p:spPr>
      </p:pic>
      <p:sp>
        <p:nvSpPr>
          <p:cNvPr id="3" name="Right Arrow 2"/>
          <p:cNvSpPr/>
          <p:nvPr/>
        </p:nvSpPr>
        <p:spPr>
          <a:xfrm rot="12619505">
            <a:off x="7998791" y="2098087"/>
            <a:ext cx="643642" cy="37281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p>
        </p:txBody>
      </p:sp>
      <p:sp>
        <p:nvSpPr>
          <p:cNvPr id="9" name="TextBox 8"/>
          <p:cNvSpPr txBox="1"/>
          <p:nvPr/>
        </p:nvSpPr>
        <p:spPr>
          <a:xfrm>
            <a:off x="152399" y="141521"/>
            <a:ext cx="4184693" cy="664027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850" dirty="0" smtClean="0"/>
              <a:t>4. The significant details for each key idea are underlined in the text. </a:t>
            </a:r>
            <a:r>
              <a:rPr lang="en-US" sz="1850" b="1" dirty="0" smtClean="0">
                <a:solidFill>
                  <a:schemeClr val="tx1"/>
                </a:solidFill>
              </a:rPr>
              <a:t>CLICK</a:t>
            </a:r>
            <a:r>
              <a:rPr lang="en-US" sz="1850" dirty="0" smtClean="0">
                <a:solidFill>
                  <a:schemeClr val="tx1"/>
                </a:solidFill>
              </a:rPr>
              <a:t> </a:t>
            </a:r>
            <a:r>
              <a:rPr lang="en-US" sz="1850" dirty="0" smtClean="0"/>
              <a:t>Be sure that only significant details, details that directly support the key idea, are underlined.  For instance, in chunk 1, size, some of the details </a:t>
            </a:r>
            <a:r>
              <a:rPr lang="en" sz="1850" baseline="0" dirty="0" smtClean="0"/>
              <a:t>that directly support the key idea, small, are  egg size of jellybean, nest size of walnut, and baby size of bee.  </a:t>
            </a:r>
            <a:r>
              <a:rPr lang="en" sz="1850" dirty="0" smtClean="0"/>
              <a:t>You</a:t>
            </a:r>
            <a:r>
              <a:rPr lang="en" sz="1850" baseline="0" dirty="0" smtClean="0"/>
              <a:t> may be tempted to underline supporting details, or details that directly support the significant details, but this strategy is called underline a FEW, not a lot. </a:t>
            </a:r>
            <a:r>
              <a:rPr lang="en" sz="1850" b="1" baseline="0" dirty="0" smtClean="0">
                <a:solidFill>
                  <a:schemeClr val="tx1"/>
                </a:solidFill>
              </a:rPr>
              <a:t>CLICK</a:t>
            </a:r>
            <a:r>
              <a:rPr lang="en" sz="1850" b="1" baseline="0" dirty="0" smtClean="0"/>
              <a:t> </a:t>
            </a:r>
            <a:r>
              <a:rPr lang="en" sz="1850" b="0" baseline="0" dirty="0" smtClean="0"/>
              <a:t>F</a:t>
            </a:r>
            <a:r>
              <a:rPr lang="en-US" sz="1850" baseline="0" dirty="0" smtClean="0"/>
              <a:t>o</a:t>
            </a:r>
            <a:r>
              <a:rPr lang="en" sz="1850" baseline="0" dirty="0" smtClean="0"/>
              <a:t>r instance, when the text says it weighs so little that it barely bends a blade of grass, this is a supporting detail t</a:t>
            </a:r>
            <a:r>
              <a:rPr lang="en-US" sz="1850" baseline="0" dirty="0" smtClean="0"/>
              <a:t>ha</a:t>
            </a:r>
            <a:r>
              <a:rPr lang="en" sz="1850" baseline="0" dirty="0" smtClean="0"/>
              <a:t>t supports weight, and would not be underlined.  Be sure you are thinking critically about the details you underline and are limit yourself to 3-4 details.</a:t>
            </a:r>
            <a:endParaRPr lang="en-US" sz="1850" dirty="0">
              <a:solidFill>
                <a:schemeClr val="bg1"/>
              </a:solidFill>
            </a:endParaRPr>
          </a:p>
        </p:txBody>
      </p:sp>
    </p:spTree>
    <p:extLst>
      <p:ext uri="{BB962C8B-B14F-4D97-AF65-F5344CB8AC3E}">
        <p14:creationId xmlns:p14="http://schemas.microsoft.com/office/powerpoint/2010/main" val="213474391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98"/>
                                        </p:tgtEl>
                                      </p:cBhvr>
                                    </p:animEffect>
                                    <p:set>
                                      <p:cBhvr>
                                        <p:cTn id="7" dur="1" fill="hold">
                                          <p:stCondLst>
                                            <p:cond delay="1000"/>
                                          </p:stCondLst>
                                        </p:cTn>
                                        <p:tgtEl>
                                          <p:spTgt spid="19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33400" y="685800"/>
            <a:ext cx="8229600" cy="4571999"/>
          </a:xfrm>
          <a:prstGeom prst="rect">
            <a:avLst/>
          </a:prstGeom>
        </p:spPr>
        <p:txBody>
          <a:bodyPr vert="horz" lIns="91425" tIns="91425" rIns="91425" bIns="91425" rtlCol="0" anchor="t" anchorCtr="0">
            <a:normAutofit fontScale="92500" lnSpcReduction="20000"/>
          </a:bodyPr>
          <a:lstStyle>
            <a:lvl1pPr marL="342900" indent="-274320" algn="l" defTabSz="914400" rtl="0" eaLnBrk="1" latinLnBrk="0" hangingPunct="1">
              <a:spcBef>
                <a:spcPts val="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ts val="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ts val="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ts val="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ts val="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US" sz="4400" b="1" dirty="0" smtClean="0">
                <a:solidFill>
                  <a:schemeClr val="accent1"/>
                </a:solidFill>
              </a:rPr>
              <a:t>To sum up:</a:t>
            </a:r>
            <a:endParaRPr lang="en-US" sz="2000" b="1" dirty="0" smtClean="0">
              <a:solidFill>
                <a:schemeClr val="accent1"/>
              </a:solidFill>
            </a:endParaRPr>
          </a:p>
          <a:p>
            <a:pPr marL="68580" indent="0" algn="ctr">
              <a:buFont typeface="Wingdings 2" pitchFamily="18" charset="2"/>
              <a:buNone/>
            </a:pPr>
            <a:endParaRPr lang="en-US" sz="2200" b="1" dirty="0" smtClean="0">
              <a:solidFill>
                <a:schemeClr val="accent1"/>
              </a:solidFill>
            </a:endParaRPr>
          </a:p>
          <a:p>
            <a:pPr marL="0" indent="0">
              <a:buClrTx/>
              <a:buSzTx/>
              <a:buNone/>
              <a:defRPr/>
            </a:pPr>
            <a:r>
              <a:rPr lang="en-US" sz="3600" dirty="0">
                <a:solidFill>
                  <a:schemeClr val="tx1"/>
                </a:solidFill>
              </a:rPr>
              <a:t>Circle One Underline a Few uses yellow circles to identify key ideas and pink or red underlines to identify significant details</a:t>
            </a:r>
            <a:r>
              <a:rPr lang="en-US" sz="3600" dirty="0" smtClean="0">
                <a:solidFill>
                  <a:schemeClr val="tx1"/>
                </a:solidFill>
              </a:rPr>
              <a:t>. </a:t>
            </a:r>
            <a:r>
              <a:rPr lang="en-US" sz="3600" dirty="0" smtClean="0"/>
              <a:t>This strategy is </a:t>
            </a:r>
            <a:r>
              <a:rPr lang="en-US" sz="3600" dirty="0"/>
              <a:t>beneficial </a:t>
            </a:r>
            <a:r>
              <a:rPr lang="en-US" sz="3600" dirty="0" smtClean="0"/>
              <a:t>when you are </a:t>
            </a:r>
            <a:r>
              <a:rPr lang="en-US" sz="3600" dirty="0"/>
              <a:t>studying information for an assessment.  When revisiting a text for information, you </a:t>
            </a:r>
            <a:r>
              <a:rPr lang="en-US" sz="3600" dirty="0" smtClean="0"/>
              <a:t>only </a:t>
            </a:r>
            <a:r>
              <a:rPr lang="en-US" sz="3600" dirty="0"/>
              <a:t>have to review the </a:t>
            </a:r>
            <a:r>
              <a:rPr lang="en-US" sz="3600" dirty="0" smtClean="0"/>
              <a:t>information you already analyzed.</a:t>
            </a:r>
            <a:endParaRPr lang="en-US" sz="3600" dirty="0"/>
          </a:p>
          <a:p>
            <a:pPr marL="0" indent="0">
              <a:buClrTx/>
              <a:buSzTx/>
              <a:buNone/>
              <a:defRPr/>
            </a:pPr>
            <a:endParaRPr lang="en-US" sz="3600" dirty="0">
              <a:solidFill>
                <a:schemeClr val="tx1"/>
              </a:solidFill>
            </a:endParaRPr>
          </a:p>
          <a:p>
            <a:pPr marL="68580" indent="0">
              <a:buFont typeface="Wingdings 2" pitchFamily="18" charset="2"/>
              <a:buNone/>
            </a:pPr>
            <a:endParaRPr lang="en-US" dirty="0" smtClean="0"/>
          </a:p>
          <a:p>
            <a:pPr marL="68580" indent="0">
              <a:buFont typeface="Wingdings 2" pitchFamily="18" charset="2"/>
              <a:buNone/>
            </a:pPr>
            <a:endParaRPr lang="en-US" dirty="0" smtClean="0"/>
          </a:p>
          <a:p>
            <a:pPr marL="68580" indent="0">
              <a:buFont typeface="Wingdings 2" pitchFamily="18" charset="2"/>
              <a:buNone/>
            </a:pPr>
            <a:endParaRPr lang="en-US" dirty="0"/>
          </a:p>
        </p:txBody>
      </p:sp>
      <p:grpSp>
        <p:nvGrpSpPr>
          <p:cNvPr id="7" name="Group 6"/>
          <p:cNvGrpSpPr/>
          <p:nvPr/>
        </p:nvGrpSpPr>
        <p:grpSpPr>
          <a:xfrm>
            <a:off x="762000" y="5410200"/>
            <a:ext cx="7848600" cy="1066800"/>
            <a:chOff x="762000" y="5410200"/>
            <a:chExt cx="7848600" cy="1066800"/>
          </a:xfrm>
        </p:grpSpPr>
        <p:sp>
          <p:nvSpPr>
            <p:cNvPr id="5" name="Action Button: Home 4">
              <a:hlinkClick r:id="rId2" action="ppaction://hlinksldjump" highlightClick="1"/>
            </p:cNvPr>
            <p:cNvSpPr/>
            <p:nvPr/>
          </p:nvSpPr>
          <p:spPr>
            <a:xfrm>
              <a:off x="7543800" y="54102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769114"/>
              <a:ext cx="6781800" cy="707886"/>
            </a:xfrm>
            <a:prstGeom prst="rect">
              <a:avLst/>
            </a:prstGeom>
            <a:noFill/>
          </p:spPr>
          <p:txBody>
            <a:bodyPr wrap="square" rtlCol="0">
              <a:spAutoFit/>
            </a:bodyPr>
            <a:lstStyle/>
            <a:p>
              <a:pPr algn="r"/>
              <a:r>
                <a:rPr lang="en-US" sz="2000" i="1" dirty="0" smtClean="0"/>
                <a:t>Click to return home to the Foundation Skills for Active Reading</a:t>
              </a:r>
              <a:endParaRPr lang="en-US" sz="2000" i="1" dirty="0"/>
            </a:p>
          </p:txBody>
        </p:sp>
      </p:grpSp>
    </p:spTree>
    <p:extLst>
      <p:ext uri="{BB962C8B-B14F-4D97-AF65-F5344CB8AC3E}">
        <p14:creationId xmlns:p14="http://schemas.microsoft.com/office/powerpoint/2010/main" val="26401488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4648200" y="-152400"/>
            <a:ext cx="3505200" cy="792163"/>
          </a:xfrm>
          <a:prstGeom prst="rect">
            <a:avLst/>
          </a:prstGeom>
        </p:spPr>
        <p:txBody>
          <a:bodyPr vert="horz" lIns="91425" tIns="91425" rIns="91425" bIns="91425" rtlCol="0" anchor="b" anchorCtr="0">
            <a:noAutofit/>
          </a:bodyPr>
          <a:lstStyle/>
          <a:p>
            <a:r>
              <a:rPr lang="en" sz="2400" b="1" dirty="0" smtClean="0"/>
              <a:t>Quotation Response</a:t>
            </a:r>
            <a:endParaRPr lang="en" sz="2400" b="1" dirty="0"/>
          </a:p>
        </p:txBody>
      </p:sp>
      <p:pic>
        <p:nvPicPr>
          <p:cNvPr id="219" name="Shape 219"/>
          <p:cNvPicPr preferRelativeResize="0"/>
          <p:nvPr/>
        </p:nvPicPr>
        <p:blipFill>
          <a:blip r:embed="rId3">
            <a:alphaModFix/>
          </a:blip>
          <a:stretch>
            <a:fillRect/>
          </a:stretch>
        </p:blipFill>
        <p:spPr>
          <a:xfrm>
            <a:off x="4876800" y="706345"/>
            <a:ext cx="3758809" cy="4865195"/>
          </a:xfrm>
          <a:prstGeom prst="rect">
            <a:avLst/>
          </a:prstGeom>
          <a:noFill/>
          <a:ln>
            <a:noFill/>
          </a:ln>
        </p:spPr>
      </p:pic>
      <p:sp>
        <p:nvSpPr>
          <p:cNvPr id="4" name="Right Arrow 3"/>
          <p:cNvSpPr/>
          <p:nvPr/>
        </p:nvSpPr>
        <p:spPr>
          <a:xfrm rot="10800000">
            <a:off x="6756204" y="1752600"/>
            <a:ext cx="781878" cy="3887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Arrow 6"/>
          <p:cNvSpPr/>
          <p:nvPr/>
        </p:nvSpPr>
        <p:spPr>
          <a:xfrm rot="10800000">
            <a:off x="6756204" y="2708245"/>
            <a:ext cx="781878" cy="3887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ight Arrow 7"/>
          <p:cNvSpPr/>
          <p:nvPr/>
        </p:nvSpPr>
        <p:spPr>
          <a:xfrm rot="8751527">
            <a:off x="8294876" y="4455103"/>
            <a:ext cx="508391" cy="3887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Box 2"/>
          <p:cNvSpPr txBox="1"/>
          <p:nvPr/>
        </p:nvSpPr>
        <p:spPr>
          <a:xfrm>
            <a:off x="457200" y="394692"/>
            <a:ext cx="4267200" cy="6463308"/>
          </a:xfrm>
          <a:prstGeom prst="rect">
            <a:avLst/>
          </a:prstGeom>
          <a:noFill/>
        </p:spPr>
        <p:txBody>
          <a:bodyPr wrap="square" rtlCol="0">
            <a:spAutoFit/>
          </a:bodyPr>
          <a:lstStyle/>
          <a:p>
            <a:r>
              <a:rPr lang="en-US" dirty="0" smtClean="0"/>
              <a:t>When</a:t>
            </a:r>
            <a:r>
              <a:rPr lang="en-US" baseline="0" dirty="0" smtClean="0"/>
              <a:t> using this strategy, you should select quotations from the text that generate some response in your mind as you read. </a:t>
            </a:r>
            <a:endParaRPr lang="en-US" dirty="0"/>
          </a:p>
          <a:p>
            <a:pPr marL="285750" indent="-285750">
              <a:buFont typeface="Wingdings" panose="05000000000000000000" pitchFamily="2" charset="2"/>
              <a:buChar char="Ø"/>
            </a:pPr>
            <a:r>
              <a:rPr lang="en-US" baseline="0" dirty="0" smtClean="0"/>
              <a:t>These prompts encourage you to select quotations that generate some emotion, </a:t>
            </a:r>
            <a:r>
              <a:rPr lang="en-US" b="1" baseline="0" dirty="0" smtClean="0"/>
              <a:t>CLICK </a:t>
            </a:r>
            <a:r>
              <a:rPr lang="en-US" baseline="0" dirty="0" smtClean="0"/>
              <a:t>such as anger or surprise, as well as quotations that connect to your background knowledge </a:t>
            </a:r>
            <a:r>
              <a:rPr lang="en-US" b="1" baseline="0" dirty="0" smtClean="0"/>
              <a:t>CLICK </a:t>
            </a:r>
            <a:r>
              <a:rPr lang="en-US" baseline="0" dirty="0" smtClean="0"/>
              <a:t>such as quotations you agree or disagree with. </a:t>
            </a:r>
          </a:p>
          <a:p>
            <a:pPr marL="285750" indent="-285750">
              <a:buFont typeface="Wingdings" panose="05000000000000000000" pitchFamily="2" charset="2"/>
              <a:buChar char="Ø"/>
            </a:pPr>
            <a:r>
              <a:rPr lang="en-US" baseline="0" dirty="0" smtClean="0"/>
              <a:t>It is important to note </a:t>
            </a:r>
            <a:r>
              <a:rPr lang="en-US" b="1" baseline="0" dirty="0" smtClean="0"/>
              <a:t>CLICK </a:t>
            </a:r>
            <a:r>
              <a:rPr lang="en-US" baseline="0" dirty="0" smtClean="0"/>
              <a:t>that when you are quoting from what you are reading,</a:t>
            </a:r>
            <a:r>
              <a:rPr lang="en-US" dirty="0" smtClean="0"/>
              <a:t> it</a:t>
            </a:r>
            <a:r>
              <a:rPr lang="en-US" baseline="0" dirty="0" smtClean="0"/>
              <a:t> does not mean that you have to find something with quotation marks already around it.  It means finding a complete sentence or part of a sentence with or without quotation marks that you copy word for word.</a:t>
            </a:r>
            <a:endParaRPr lang="en-US" dirty="0" smtClean="0"/>
          </a:p>
          <a:p>
            <a:endParaRPr lang="en-US" dirty="0"/>
          </a:p>
        </p:txBody>
      </p:sp>
    </p:spTree>
    <p:extLst>
      <p:ext uri="{BB962C8B-B14F-4D97-AF65-F5344CB8AC3E}">
        <p14:creationId xmlns:p14="http://schemas.microsoft.com/office/powerpoint/2010/main" val="98952928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5" name="Shape 225"/>
          <p:cNvPicPr preferRelativeResize="0"/>
          <p:nvPr/>
        </p:nvPicPr>
        <p:blipFill>
          <a:blip r:embed="rId3">
            <a:alphaModFix/>
          </a:blip>
          <a:stretch>
            <a:fillRect/>
          </a:stretch>
        </p:blipFill>
        <p:spPr>
          <a:xfrm>
            <a:off x="0" y="0"/>
            <a:ext cx="5105400" cy="3004732"/>
          </a:xfrm>
          <a:prstGeom prst="rect">
            <a:avLst/>
          </a:prstGeom>
          <a:noFill/>
          <a:ln>
            <a:noFill/>
          </a:ln>
        </p:spPr>
      </p:pic>
      <p:pic>
        <p:nvPicPr>
          <p:cNvPr id="226" name="Shape 226"/>
          <p:cNvPicPr preferRelativeResize="0"/>
          <p:nvPr/>
        </p:nvPicPr>
        <p:blipFill>
          <a:blip r:embed="rId4">
            <a:alphaModFix/>
          </a:blip>
          <a:stretch>
            <a:fillRect/>
          </a:stretch>
        </p:blipFill>
        <p:spPr>
          <a:xfrm>
            <a:off x="5105401" y="0"/>
            <a:ext cx="4038600" cy="6858000"/>
          </a:xfrm>
          <a:prstGeom prst="rect">
            <a:avLst/>
          </a:prstGeom>
          <a:noFill/>
          <a:ln w="19050" cap="flat" cmpd="sng">
            <a:solidFill>
              <a:srgbClr val="000000"/>
            </a:solidFill>
            <a:prstDash val="solid"/>
            <a:round/>
            <a:headEnd type="none" w="med" len="med"/>
            <a:tailEnd type="none" w="med" len="med"/>
          </a:ln>
        </p:spPr>
      </p:pic>
      <p:sp>
        <p:nvSpPr>
          <p:cNvPr id="2" name="Right Arrow 1"/>
          <p:cNvSpPr/>
          <p:nvPr/>
        </p:nvSpPr>
        <p:spPr>
          <a:xfrm>
            <a:off x="369734" y="762000"/>
            <a:ext cx="477078" cy="2297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Arrow 6"/>
          <p:cNvSpPr/>
          <p:nvPr/>
        </p:nvSpPr>
        <p:spPr>
          <a:xfrm>
            <a:off x="2773016" y="762000"/>
            <a:ext cx="477078" cy="2297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Down Arrow 2"/>
          <p:cNvSpPr/>
          <p:nvPr/>
        </p:nvSpPr>
        <p:spPr>
          <a:xfrm rot="10800000">
            <a:off x="908433" y="2243455"/>
            <a:ext cx="278296" cy="55431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Down Arrow 9"/>
          <p:cNvSpPr/>
          <p:nvPr/>
        </p:nvSpPr>
        <p:spPr>
          <a:xfrm rot="15626188">
            <a:off x="6258931" y="1339245"/>
            <a:ext cx="371061" cy="123700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TextBox 4"/>
          <p:cNvSpPr txBox="1"/>
          <p:nvPr/>
        </p:nvSpPr>
        <p:spPr>
          <a:xfrm>
            <a:off x="0" y="2895600"/>
            <a:ext cx="5105400" cy="3970318"/>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baseline="0" dirty="0" smtClean="0"/>
              <a:t>1. Create a t-chart on your paper, labeling the left side </a:t>
            </a:r>
            <a:r>
              <a:rPr lang="en-US" b="1" baseline="0" dirty="0" smtClean="0">
                <a:solidFill>
                  <a:schemeClr val="tx1"/>
                </a:solidFill>
              </a:rPr>
              <a:t>CLICK</a:t>
            </a:r>
            <a:r>
              <a:rPr lang="en-US" b="1" baseline="0" dirty="0" smtClean="0"/>
              <a:t> </a:t>
            </a:r>
            <a:r>
              <a:rPr lang="en-US" baseline="0" dirty="0" smtClean="0"/>
              <a:t>“Quotation” and the right side </a:t>
            </a:r>
            <a:r>
              <a:rPr lang="en-US" b="1" baseline="0" dirty="0" smtClean="0">
                <a:solidFill>
                  <a:schemeClr val="tx1"/>
                </a:solidFill>
              </a:rPr>
              <a:t>CLICK</a:t>
            </a:r>
            <a:r>
              <a:rPr lang="en-US" b="1" baseline="0" dirty="0" smtClean="0"/>
              <a:t> </a:t>
            </a:r>
            <a:r>
              <a:rPr lang="en-US" baseline="0" dirty="0" smtClean="0"/>
              <a:t>“Response”.  </a:t>
            </a:r>
            <a:r>
              <a:rPr lang="en-US" b="1" baseline="0" dirty="0" smtClean="0">
                <a:solidFill>
                  <a:schemeClr val="tx1"/>
                </a:solidFill>
              </a:rPr>
              <a:t>CLICK</a:t>
            </a:r>
          </a:p>
          <a:p>
            <a:r>
              <a:rPr lang="en-US" b="0" baseline="0" dirty="0" smtClean="0"/>
              <a:t>2. Copy the quotation word for word on the left side of the chart.  </a:t>
            </a:r>
            <a:r>
              <a:rPr lang="en-US" b="1" baseline="0" dirty="0" smtClean="0">
                <a:solidFill>
                  <a:schemeClr val="tx1"/>
                </a:solidFill>
              </a:rPr>
              <a:t>CLICK</a:t>
            </a:r>
            <a:r>
              <a:rPr lang="en-US" b="1" baseline="0" dirty="0" smtClean="0"/>
              <a:t> </a:t>
            </a:r>
            <a:r>
              <a:rPr lang="en-US" b="0" baseline="0" dirty="0" smtClean="0"/>
              <a:t>You may copy the entire quotation, or just a specific part of the quotation.  On the right, </a:t>
            </a:r>
            <a:r>
              <a:rPr lang="en-US" b="1" baseline="0" dirty="0" smtClean="0">
                <a:solidFill>
                  <a:schemeClr val="tx1"/>
                </a:solidFill>
              </a:rPr>
              <a:t>CLICK</a:t>
            </a:r>
            <a:r>
              <a:rPr lang="en-US" b="1" baseline="0" dirty="0" smtClean="0"/>
              <a:t> </a:t>
            </a:r>
            <a:r>
              <a:rPr lang="en-US" b="0" baseline="0" dirty="0" smtClean="0"/>
              <a:t>respond to the quote.  Rememb</a:t>
            </a:r>
            <a:r>
              <a:rPr lang="en-US" dirty="0" smtClean="0"/>
              <a:t>er, </a:t>
            </a:r>
            <a:r>
              <a:rPr lang="en-US" b="0" baseline="0" dirty="0" smtClean="0"/>
              <a:t>there is not a right or wrong answer. </a:t>
            </a:r>
            <a:r>
              <a:rPr lang="en-US" b="1" baseline="0" dirty="0" smtClean="0">
                <a:solidFill>
                  <a:schemeClr val="tx1"/>
                </a:solidFill>
              </a:rPr>
              <a:t>CLICK</a:t>
            </a:r>
            <a:r>
              <a:rPr lang="en-US" b="0" baseline="0" dirty="0" smtClean="0">
                <a:solidFill>
                  <a:schemeClr val="tx1"/>
                </a:solidFill>
              </a:rPr>
              <a:t> </a:t>
            </a:r>
            <a:r>
              <a:rPr lang="en-US" b="0" baseline="0" dirty="0" smtClean="0"/>
              <a:t>Instead, your</a:t>
            </a:r>
            <a:r>
              <a:rPr lang="en-US" b="0" dirty="0" smtClean="0"/>
              <a:t> </a:t>
            </a:r>
            <a:r>
              <a:rPr lang="en-US" b="0" baseline="0" dirty="0" smtClean="0"/>
              <a:t>response should tell what your feel, like or dislike, or agree with.  You could also offer a solution or analyze the problem.  </a:t>
            </a:r>
            <a:r>
              <a:rPr lang="en-US" b="1" baseline="0" dirty="0" smtClean="0">
                <a:solidFill>
                  <a:schemeClr val="tx1"/>
                </a:solidFill>
              </a:rPr>
              <a:t>CLICK</a:t>
            </a:r>
            <a:r>
              <a:rPr lang="en-US" b="1" baseline="0" dirty="0" smtClean="0"/>
              <a:t> </a:t>
            </a:r>
            <a:r>
              <a:rPr lang="en-US" baseline="0" dirty="0" smtClean="0"/>
              <a:t>Use the prompts provided</a:t>
            </a:r>
            <a:r>
              <a:rPr lang="en-US" dirty="0" smtClean="0"/>
              <a:t> to help get you started</a:t>
            </a:r>
            <a:r>
              <a:rPr lang="en-US" b="0" baseline="0" dirty="0" smtClean="0"/>
              <a:t>!</a:t>
            </a:r>
            <a:endParaRPr lang="en-US" dirty="0"/>
          </a:p>
        </p:txBody>
      </p:sp>
      <p:sp>
        <p:nvSpPr>
          <p:cNvPr id="9" name="Down Arrow 8"/>
          <p:cNvSpPr/>
          <p:nvPr/>
        </p:nvSpPr>
        <p:spPr>
          <a:xfrm rot="10800000">
            <a:off x="3193109" y="2590798"/>
            <a:ext cx="278295" cy="41393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6027722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9"/>
                                        </p:tgtEl>
                                      </p:cBhvr>
                                    </p:animEffect>
                                    <p:set>
                                      <p:cBhvr>
                                        <p:cTn id="38" dur="1" fill="hold">
                                          <p:stCondLst>
                                            <p:cond delay="499"/>
                                          </p:stCondLst>
                                        </p:cTn>
                                        <p:tgtEl>
                                          <p:spTgt spid="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P spid="7" grpId="1" animBg="1"/>
      <p:bldP spid="3" grpId="0" animBg="1"/>
      <p:bldP spid="3" grpId="1" animBg="1"/>
      <p:bldP spid="10" grpId="0" animBg="1"/>
      <p:bldP spid="9" grpId="0" animBg="1"/>
      <p:bldP spid="9"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grpSp>
        <p:nvGrpSpPr>
          <p:cNvPr id="237" name="Shape 237"/>
          <p:cNvGrpSpPr/>
          <p:nvPr/>
        </p:nvGrpSpPr>
        <p:grpSpPr>
          <a:xfrm>
            <a:off x="11" y="2"/>
            <a:ext cx="9143990" cy="4800599"/>
            <a:chOff x="8" y="0"/>
            <a:chExt cx="9143995" cy="5143499"/>
          </a:xfrm>
        </p:grpSpPr>
        <p:pic>
          <p:nvPicPr>
            <p:cNvPr id="238" name="Shape 238"/>
            <p:cNvPicPr preferRelativeResize="0"/>
            <p:nvPr/>
          </p:nvPicPr>
          <p:blipFill>
            <a:blip r:embed="rId3">
              <a:alphaModFix/>
            </a:blip>
            <a:stretch>
              <a:fillRect/>
            </a:stretch>
          </p:blipFill>
          <p:spPr>
            <a:xfrm>
              <a:off x="4999545" y="0"/>
              <a:ext cx="4144458" cy="5143499"/>
            </a:xfrm>
            <a:prstGeom prst="rect">
              <a:avLst/>
            </a:prstGeom>
            <a:noFill/>
            <a:ln>
              <a:noFill/>
            </a:ln>
          </p:spPr>
        </p:pic>
        <p:pic>
          <p:nvPicPr>
            <p:cNvPr id="239" name="Shape 239"/>
            <p:cNvPicPr preferRelativeResize="0"/>
            <p:nvPr/>
          </p:nvPicPr>
          <p:blipFill>
            <a:blip r:embed="rId4">
              <a:alphaModFix/>
            </a:blip>
            <a:stretch>
              <a:fillRect/>
            </a:stretch>
          </p:blipFill>
          <p:spPr>
            <a:xfrm>
              <a:off x="8" y="0"/>
              <a:ext cx="4365331" cy="5143499"/>
            </a:xfrm>
            <a:prstGeom prst="rect">
              <a:avLst/>
            </a:prstGeom>
            <a:noFill/>
            <a:ln>
              <a:noFill/>
            </a:ln>
          </p:spPr>
        </p:pic>
      </p:grpSp>
      <p:grpSp>
        <p:nvGrpSpPr>
          <p:cNvPr id="240" name="Shape 240"/>
          <p:cNvGrpSpPr/>
          <p:nvPr/>
        </p:nvGrpSpPr>
        <p:grpSpPr>
          <a:xfrm>
            <a:off x="-9" y="3"/>
            <a:ext cx="8839209" cy="4800598"/>
            <a:chOff x="-9" y="0"/>
            <a:chExt cx="9144014" cy="5143499"/>
          </a:xfrm>
        </p:grpSpPr>
        <p:pic>
          <p:nvPicPr>
            <p:cNvPr id="241" name="Shape 241"/>
            <p:cNvPicPr preferRelativeResize="0"/>
            <p:nvPr/>
          </p:nvPicPr>
          <p:blipFill>
            <a:blip r:embed="rId5">
              <a:alphaModFix/>
            </a:blip>
            <a:stretch>
              <a:fillRect/>
            </a:stretch>
          </p:blipFill>
          <p:spPr>
            <a:xfrm>
              <a:off x="4390044" y="0"/>
              <a:ext cx="4753960" cy="5143499"/>
            </a:xfrm>
            <a:prstGeom prst="rect">
              <a:avLst/>
            </a:prstGeom>
            <a:noFill/>
            <a:ln>
              <a:noFill/>
            </a:ln>
          </p:spPr>
        </p:pic>
        <p:pic>
          <p:nvPicPr>
            <p:cNvPr id="242" name="Shape 242"/>
            <p:cNvPicPr preferRelativeResize="0"/>
            <p:nvPr/>
          </p:nvPicPr>
          <p:blipFill>
            <a:blip r:embed="rId6">
              <a:alphaModFix/>
            </a:blip>
            <a:stretch>
              <a:fillRect/>
            </a:stretch>
          </p:blipFill>
          <p:spPr>
            <a:xfrm>
              <a:off x="-9" y="0"/>
              <a:ext cx="4262568" cy="5143499"/>
            </a:xfrm>
            <a:prstGeom prst="rect">
              <a:avLst/>
            </a:prstGeom>
            <a:noFill/>
            <a:ln>
              <a:noFill/>
            </a:ln>
          </p:spPr>
        </p:pic>
      </p:grpSp>
      <p:cxnSp>
        <p:nvCxnSpPr>
          <p:cNvPr id="3" name="Straight Arrow Connector 2"/>
          <p:cNvCxnSpPr/>
          <p:nvPr/>
        </p:nvCxnSpPr>
        <p:spPr>
          <a:xfrm>
            <a:off x="3581400" y="1042505"/>
            <a:ext cx="692787" cy="45940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6541453" y="1502354"/>
            <a:ext cx="307487"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429000" y="1752600"/>
            <a:ext cx="861553" cy="61512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454603" y="2400302"/>
            <a:ext cx="31984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 y="4800601"/>
            <a:ext cx="9144009" cy="203132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1400" b="1" dirty="0" smtClean="0">
                <a:solidFill>
                  <a:schemeClr val="tx1"/>
                </a:solidFill>
              </a:rPr>
              <a:t>EXAMPLE</a:t>
            </a:r>
            <a:r>
              <a:rPr lang="en-US" sz="1400" b="1" dirty="0" smtClean="0"/>
              <a:t>:</a:t>
            </a:r>
          </a:p>
          <a:p>
            <a:pPr defTabSz="903926">
              <a:defRPr/>
            </a:pPr>
            <a:r>
              <a:rPr lang="en-US" sz="1400" dirty="0"/>
              <a:t>I first created my T chart on my </a:t>
            </a:r>
            <a:r>
              <a:rPr lang="en-US" sz="1400" dirty="0" smtClean="0"/>
              <a:t>page. When reading the text, I am looking for evidence that generates a response in my mind.  To do this, I </a:t>
            </a:r>
            <a:r>
              <a:rPr lang="en-US" sz="1400" dirty="0"/>
              <a:t>need to be thinking about what it is I am reading.  For instance, when I read the sentence, when fully grown, it is all of two inches long and weighs less than a penny, this creates a picture in my mind.  </a:t>
            </a:r>
            <a:r>
              <a:rPr lang="en-US" sz="1400" b="1" dirty="0">
                <a:solidFill>
                  <a:schemeClr val="tx1"/>
                </a:solidFill>
              </a:rPr>
              <a:t>CLICK</a:t>
            </a:r>
            <a:r>
              <a:rPr lang="en-US" sz="1400" b="1" dirty="0"/>
              <a:t> </a:t>
            </a:r>
            <a:r>
              <a:rPr lang="en-US" sz="1400" dirty="0"/>
              <a:t>I would copy this quotation on the left side of my t-chart, and respond to this quotation by saying “I am picturing this tiny powerhouse. </a:t>
            </a:r>
            <a:r>
              <a:rPr lang="en-US" sz="1400" b="1" dirty="0" smtClean="0">
                <a:solidFill>
                  <a:schemeClr val="tx1"/>
                </a:solidFill>
              </a:rPr>
              <a:t>CLICK</a:t>
            </a:r>
            <a:r>
              <a:rPr lang="en-US" sz="1400" b="1" dirty="0" smtClean="0"/>
              <a:t> </a:t>
            </a:r>
            <a:r>
              <a:rPr lang="en-US" sz="1400" dirty="0" smtClean="0"/>
              <a:t>When </a:t>
            </a:r>
            <a:r>
              <a:rPr lang="en-US" sz="1400" dirty="0"/>
              <a:t>I read it can hang in midair without moving up or down, I am reminded of a helicopter.  </a:t>
            </a:r>
            <a:r>
              <a:rPr lang="en-US" sz="1400" b="1" dirty="0">
                <a:solidFill>
                  <a:schemeClr val="tx1"/>
                </a:solidFill>
              </a:rPr>
              <a:t>CLICK</a:t>
            </a:r>
            <a:r>
              <a:rPr lang="en-US" sz="1400" b="1" dirty="0"/>
              <a:t> </a:t>
            </a:r>
            <a:r>
              <a:rPr lang="en-US" sz="1400" dirty="0"/>
              <a:t>I would copy the quotation on the left of my t-chart, and write my response on the right. </a:t>
            </a:r>
            <a:r>
              <a:rPr lang="en-US" sz="1400" b="1" dirty="0" smtClean="0">
                <a:solidFill>
                  <a:schemeClr val="tx1"/>
                </a:solidFill>
              </a:rPr>
              <a:t>CLICK</a:t>
            </a:r>
            <a:endParaRPr lang="en-US" sz="1400" b="1" dirty="0">
              <a:solidFill>
                <a:schemeClr val="tx1"/>
              </a:solidFill>
            </a:endParaRPr>
          </a:p>
          <a:p>
            <a:pPr defTabSz="903926">
              <a:defRPr/>
            </a:pPr>
            <a:r>
              <a:rPr lang="en-US" sz="1400" b="1" dirty="0">
                <a:solidFill>
                  <a:schemeClr val="tx1"/>
                </a:solidFill>
              </a:rPr>
              <a:t>CLICK</a:t>
            </a:r>
            <a:r>
              <a:rPr lang="en-US" sz="1400" b="1" dirty="0"/>
              <a:t> </a:t>
            </a:r>
            <a:r>
              <a:rPr lang="en-US" sz="1400" dirty="0" smtClean="0"/>
              <a:t>Be sure to identify and respond to quotes from </a:t>
            </a:r>
            <a:r>
              <a:rPr lang="en-US" sz="1400" dirty="0"/>
              <a:t>the beginning through to the </a:t>
            </a:r>
            <a:r>
              <a:rPr lang="en-US" sz="1400" dirty="0" smtClean="0"/>
              <a:t>end.</a:t>
            </a:r>
            <a:endParaRPr lang="en-US" sz="1400" dirty="0"/>
          </a:p>
        </p:txBody>
      </p:sp>
    </p:spTree>
    <p:extLst>
      <p:ext uri="{BB962C8B-B14F-4D97-AF65-F5344CB8AC3E}">
        <p14:creationId xmlns:p14="http://schemas.microsoft.com/office/powerpoint/2010/main" val="126667715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
                                        </p:tgtEl>
                                      </p:cBhvr>
                                    </p:animEffect>
                                    <p:set>
                                      <p:cBhvr>
                                        <p:cTn id="18" dur="1" fill="hold">
                                          <p:stCondLst>
                                            <p:cond delay="499"/>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6"/>
                                        </p:tgtEl>
                                      </p:cBhvr>
                                    </p:animEffect>
                                    <p:set>
                                      <p:cBhvr>
                                        <p:cTn id="34" dur="1" fill="hold">
                                          <p:stCondLst>
                                            <p:cond delay="499"/>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1000"/>
                                        <p:tgtEl>
                                          <p:spTgt spid="240"/>
                                        </p:tgtEl>
                                      </p:cBhvr>
                                    </p:animEffect>
                                    <p:set>
                                      <p:cBhvr>
                                        <p:cTn id="39" dur="1" fill="hold">
                                          <p:stCondLst>
                                            <p:cond delay="1000"/>
                                          </p:stCondLst>
                                        </p:cTn>
                                        <p:tgtEl>
                                          <p:spTgt spid="2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33400" y="685800"/>
            <a:ext cx="8229600" cy="4571999"/>
          </a:xfrm>
          <a:prstGeom prst="rect">
            <a:avLst/>
          </a:prstGeom>
        </p:spPr>
        <p:txBody>
          <a:bodyPr vert="horz" lIns="91425" tIns="91425" rIns="91425" bIns="91425" rtlCol="0" anchor="t" anchorCtr="0">
            <a:normAutofit fontScale="92500" lnSpcReduction="20000"/>
          </a:bodyPr>
          <a:lstStyle>
            <a:lvl1pPr marL="342900" indent="-274320" algn="l" defTabSz="914400" rtl="0" eaLnBrk="1" latinLnBrk="0" hangingPunct="1">
              <a:spcBef>
                <a:spcPts val="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ts val="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ts val="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ts val="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ts val="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US" sz="4400" b="1" dirty="0" smtClean="0">
                <a:solidFill>
                  <a:schemeClr val="accent1"/>
                </a:solidFill>
              </a:rPr>
              <a:t>To sum up:</a:t>
            </a:r>
            <a:endParaRPr lang="en-US" sz="2000" b="1" dirty="0" smtClean="0">
              <a:solidFill>
                <a:schemeClr val="accent1"/>
              </a:solidFill>
            </a:endParaRPr>
          </a:p>
          <a:p>
            <a:pPr marL="68580" indent="0" algn="ctr">
              <a:buFont typeface="Wingdings 2" pitchFamily="18" charset="2"/>
              <a:buNone/>
            </a:pPr>
            <a:endParaRPr lang="en-US" sz="2200" b="1" dirty="0" smtClean="0">
              <a:solidFill>
                <a:schemeClr val="accent1"/>
              </a:solidFill>
            </a:endParaRPr>
          </a:p>
          <a:p>
            <a:pPr marL="0" indent="0">
              <a:buNone/>
            </a:pPr>
            <a:r>
              <a:rPr lang="en-US" sz="3600" dirty="0" smtClean="0">
                <a:solidFill>
                  <a:schemeClr val="tx1"/>
                </a:solidFill>
              </a:rPr>
              <a:t>When </a:t>
            </a:r>
            <a:r>
              <a:rPr lang="en-US" sz="3600" dirty="0">
                <a:solidFill>
                  <a:schemeClr val="tx1"/>
                </a:solidFill>
              </a:rPr>
              <a:t>using the quotation response strategy, </a:t>
            </a:r>
            <a:r>
              <a:rPr lang="en-US" sz="3600" dirty="0" smtClean="0">
                <a:solidFill>
                  <a:schemeClr val="tx1"/>
                </a:solidFill>
              </a:rPr>
              <a:t>you need to focus on your response because </a:t>
            </a:r>
            <a:r>
              <a:rPr lang="en-US" sz="3600" dirty="0">
                <a:solidFill>
                  <a:schemeClr val="tx1"/>
                </a:solidFill>
              </a:rPr>
              <a:t>this strategy is a way for </a:t>
            </a:r>
            <a:r>
              <a:rPr lang="en-US" sz="3600" dirty="0" smtClean="0">
                <a:solidFill>
                  <a:schemeClr val="tx1"/>
                </a:solidFill>
              </a:rPr>
              <a:t>your to </a:t>
            </a:r>
            <a:r>
              <a:rPr lang="en-US" sz="3600" dirty="0">
                <a:solidFill>
                  <a:schemeClr val="tx1"/>
                </a:solidFill>
              </a:rPr>
              <a:t>communicate </a:t>
            </a:r>
            <a:r>
              <a:rPr lang="en-US" sz="3600" dirty="0" smtClean="0">
                <a:solidFill>
                  <a:schemeClr val="tx1"/>
                </a:solidFill>
              </a:rPr>
              <a:t>your understanding </a:t>
            </a:r>
            <a:r>
              <a:rPr lang="en-US" sz="3600" dirty="0">
                <a:solidFill>
                  <a:schemeClr val="tx1"/>
                </a:solidFill>
              </a:rPr>
              <a:t>of what </a:t>
            </a:r>
            <a:r>
              <a:rPr lang="en-US" sz="3600" dirty="0" smtClean="0">
                <a:solidFill>
                  <a:schemeClr val="tx1"/>
                </a:solidFill>
              </a:rPr>
              <a:t>you read</a:t>
            </a:r>
            <a:r>
              <a:rPr lang="en-US" sz="3600" dirty="0">
                <a:solidFill>
                  <a:schemeClr val="tx1"/>
                </a:solidFill>
              </a:rPr>
              <a:t>, and also as a way for </a:t>
            </a:r>
            <a:r>
              <a:rPr lang="en-US" sz="3600" dirty="0" smtClean="0">
                <a:solidFill>
                  <a:schemeClr val="tx1"/>
                </a:solidFill>
              </a:rPr>
              <a:t>you to </a:t>
            </a:r>
            <a:r>
              <a:rPr lang="en-US" sz="3600" dirty="0">
                <a:solidFill>
                  <a:schemeClr val="tx1"/>
                </a:solidFill>
              </a:rPr>
              <a:t>practice elaborating on text evidence in </a:t>
            </a:r>
            <a:r>
              <a:rPr lang="en-US" sz="3600" dirty="0" smtClean="0">
                <a:solidFill>
                  <a:schemeClr val="tx1"/>
                </a:solidFill>
              </a:rPr>
              <a:t>your writing</a:t>
            </a:r>
            <a:r>
              <a:rPr lang="en-US" sz="3600" dirty="0">
                <a:solidFill>
                  <a:schemeClr val="tx1"/>
                </a:solidFill>
              </a:rPr>
              <a:t>.</a:t>
            </a:r>
          </a:p>
          <a:p>
            <a:pPr marL="0" indent="0">
              <a:buNone/>
            </a:pPr>
            <a:endParaRPr lang="en-US" sz="3600" dirty="0">
              <a:solidFill>
                <a:schemeClr val="tx1"/>
              </a:solidFill>
            </a:endParaRPr>
          </a:p>
          <a:p>
            <a:pPr marL="0" indent="0">
              <a:buClrTx/>
              <a:buSzTx/>
              <a:buNone/>
              <a:defRPr/>
            </a:pPr>
            <a:endParaRPr lang="en-US" sz="3600" dirty="0">
              <a:solidFill>
                <a:schemeClr val="tx1"/>
              </a:solidFill>
            </a:endParaRPr>
          </a:p>
          <a:p>
            <a:pPr marL="68580" indent="0">
              <a:buFont typeface="Wingdings 2" pitchFamily="18" charset="2"/>
              <a:buNone/>
            </a:pPr>
            <a:endParaRPr lang="en-US" dirty="0" smtClean="0"/>
          </a:p>
          <a:p>
            <a:pPr marL="68580" indent="0">
              <a:buFont typeface="Wingdings 2" pitchFamily="18" charset="2"/>
              <a:buNone/>
            </a:pPr>
            <a:endParaRPr lang="en-US" dirty="0" smtClean="0"/>
          </a:p>
          <a:p>
            <a:pPr marL="68580" indent="0">
              <a:buFont typeface="Wingdings 2" pitchFamily="18" charset="2"/>
              <a:buNone/>
            </a:pPr>
            <a:endParaRPr lang="en-US" dirty="0"/>
          </a:p>
        </p:txBody>
      </p:sp>
      <p:grpSp>
        <p:nvGrpSpPr>
          <p:cNvPr id="7" name="Group 6"/>
          <p:cNvGrpSpPr/>
          <p:nvPr/>
        </p:nvGrpSpPr>
        <p:grpSpPr>
          <a:xfrm>
            <a:off x="762000" y="5410200"/>
            <a:ext cx="7848600" cy="1066800"/>
            <a:chOff x="762000" y="5410200"/>
            <a:chExt cx="7848600" cy="1066800"/>
          </a:xfrm>
        </p:grpSpPr>
        <p:sp>
          <p:nvSpPr>
            <p:cNvPr id="5" name="Action Button: Home 4">
              <a:hlinkClick r:id="rId2" action="ppaction://hlinksldjump" highlightClick="1"/>
            </p:cNvPr>
            <p:cNvSpPr/>
            <p:nvPr/>
          </p:nvSpPr>
          <p:spPr>
            <a:xfrm>
              <a:off x="7543800" y="54102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769114"/>
              <a:ext cx="6781800" cy="707886"/>
            </a:xfrm>
            <a:prstGeom prst="rect">
              <a:avLst/>
            </a:prstGeom>
            <a:noFill/>
          </p:spPr>
          <p:txBody>
            <a:bodyPr wrap="square" rtlCol="0">
              <a:spAutoFit/>
            </a:bodyPr>
            <a:lstStyle/>
            <a:p>
              <a:pPr algn="r"/>
              <a:r>
                <a:rPr lang="en-US" sz="2000" i="1" dirty="0" smtClean="0"/>
                <a:t>Click to return home to the Foundation Skills for Active Reading</a:t>
              </a:r>
              <a:endParaRPr lang="en-US" sz="2000" i="1" dirty="0"/>
            </a:p>
          </p:txBody>
        </p:sp>
      </p:grpSp>
    </p:spTree>
    <p:extLst>
      <p:ext uri="{BB962C8B-B14F-4D97-AF65-F5344CB8AC3E}">
        <p14:creationId xmlns:p14="http://schemas.microsoft.com/office/powerpoint/2010/main" val="9082015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57200" y="990600"/>
            <a:ext cx="8229600" cy="1676600"/>
          </a:xfrm>
          <a:prstGeom prst="rect">
            <a:avLst/>
          </a:prstGeom>
        </p:spPr>
        <p:txBody>
          <a:bodyPr lIns="91425" tIns="91425" rIns="91425" bIns="91425" anchor="b" anchorCtr="0">
            <a:noAutofit/>
          </a:bodyPr>
          <a:lstStyle/>
          <a:p>
            <a:pPr lvl="0" rtl="0">
              <a:spcBef>
                <a:spcPts val="0"/>
              </a:spcBef>
              <a:buNone/>
            </a:pPr>
            <a:r>
              <a:rPr lang="en" sz="3200" b="1" dirty="0" smtClean="0"/>
              <a:t>Put this PowerPoint in </a:t>
            </a:r>
            <a:r>
              <a:rPr lang="en" sz="3200" b="1" i="1" dirty="0" smtClean="0"/>
              <a:t>slideshow mode</a:t>
            </a:r>
            <a:r>
              <a:rPr lang="en" sz="3200" b="1" dirty="0" smtClean="0"/>
              <a:t> and click on the active reading skill you wish to learn more about:</a:t>
            </a:r>
            <a:endParaRPr lang="en" sz="3200" b="1" dirty="0"/>
          </a:p>
        </p:txBody>
      </p:sp>
      <p:sp>
        <p:nvSpPr>
          <p:cNvPr id="88" name="Shape 88"/>
          <p:cNvSpPr txBox="1">
            <a:spLocks noGrp="1"/>
          </p:cNvSpPr>
          <p:nvPr>
            <p:ph type="body" idx="1"/>
          </p:nvPr>
        </p:nvSpPr>
        <p:spPr>
          <a:xfrm>
            <a:off x="533400" y="2718401"/>
            <a:ext cx="8229600" cy="3834799"/>
          </a:xfrm>
          <a:prstGeom prst="rect">
            <a:avLst/>
          </a:prstGeom>
        </p:spPr>
        <p:txBody>
          <a:bodyPr lIns="91425" tIns="91425" rIns="91425" bIns="91425" anchor="t" anchorCtr="0">
            <a:noAutofit/>
          </a:bodyPr>
          <a:lstStyle/>
          <a:p>
            <a:pPr lvl="0" rtl="0">
              <a:spcBef>
                <a:spcPts val="0"/>
              </a:spcBef>
              <a:buClr>
                <a:schemeClr val="dk1"/>
              </a:buClr>
              <a:buSzPct val="45833"/>
              <a:buFont typeface="Arial"/>
              <a:buNone/>
            </a:pPr>
            <a:r>
              <a:rPr lang="en" sz="2400" dirty="0" smtClean="0">
                <a:hlinkClick r:id="rId3" action="ppaction://hlinksldjump"/>
              </a:rPr>
              <a:t>Response </a:t>
            </a:r>
            <a:r>
              <a:rPr lang="en" sz="2400" dirty="0">
                <a:hlinkClick r:id="rId3" action="ppaction://hlinksldjump"/>
              </a:rPr>
              <a:t>Starters</a:t>
            </a:r>
            <a:endParaRPr lang="en" sz="2400" dirty="0"/>
          </a:p>
          <a:p>
            <a:pPr lvl="0" rtl="0">
              <a:spcBef>
                <a:spcPts val="0"/>
              </a:spcBef>
              <a:buClr>
                <a:schemeClr val="dk1"/>
              </a:buClr>
              <a:buSzPct val="91666"/>
              <a:buFont typeface="Arial"/>
              <a:buNone/>
            </a:pPr>
            <a:r>
              <a:rPr lang="en" sz="2400" dirty="0">
                <a:hlinkClick r:id="rId4" action="ppaction://hlinksldjump"/>
              </a:rPr>
              <a:t>Color Coding</a:t>
            </a:r>
            <a:endParaRPr lang="en" sz="2400" dirty="0"/>
          </a:p>
          <a:p>
            <a:pPr lvl="0" rtl="0">
              <a:spcBef>
                <a:spcPts val="0"/>
              </a:spcBef>
              <a:buClr>
                <a:schemeClr val="dk1"/>
              </a:buClr>
              <a:buSzPct val="91666"/>
              <a:buFont typeface="Arial"/>
              <a:buNone/>
            </a:pPr>
            <a:r>
              <a:rPr lang="en" sz="2400" dirty="0">
                <a:hlinkClick r:id="rId5" action="ppaction://hlinksldjump"/>
              </a:rPr>
              <a:t>Text Coding</a:t>
            </a:r>
            <a:endParaRPr lang="en" sz="2400" dirty="0"/>
          </a:p>
          <a:p>
            <a:pPr lvl="0" rtl="0">
              <a:spcBef>
                <a:spcPts val="0"/>
              </a:spcBef>
              <a:buClr>
                <a:schemeClr val="dk1"/>
              </a:buClr>
              <a:buSzPct val="91666"/>
              <a:buFont typeface="Arial"/>
              <a:buNone/>
            </a:pPr>
            <a:r>
              <a:rPr lang="en" sz="2400" dirty="0">
                <a:hlinkClick r:id="rId6" action="ppaction://hlinksldjump"/>
              </a:rPr>
              <a:t>Circle One, Underline a Few</a:t>
            </a:r>
            <a:endParaRPr lang="en" sz="2400" dirty="0"/>
          </a:p>
          <a:p>
            <a:pPr lvl="0" rtl="0">
              <a:spcBef>
                <a:spcPts val="0"/>
              </a:spcBef>
              <a:buClr>
                <a:schemeClr val="dk1"/>
              </a:buClr>
              <a:buSzPct val="91666"/>
              <a:buFont typeface="Arial"/>
              <a:buNone/>
            </a:pPr>
            <a:r>
              <a:rPr lang="en" sz="2400" dirty="0">
                <a:hlinkClick r:id="rId7" action="ppaction://hlinksldjump"/>
              </a:rPr>
              <a:t>Quotation Response</a:t>
            </a:r>
            <a:endParaRPr lang="en" sz="2400" dirty="0"/>
          </a:p>
          <a:p>
            <a:pPr lvl="0" rtl="0">
              <a:spcBef>
                <a:spcPts val="0"/>
              </a:spcBef>
              <a:buClr>
                <a:schemeClr val="dk1"/>
              </a:buClr>
              <a:buSzPct val="91666"/>
              <a:buFont typeface="Arial"/>
              <a:buNone/>
            </a:pPr>
            <a:r>
              <a:rPr lang="en" sz="2400" dirty="0">
                <a:hlinkClick r:id="rId8" action="ppaction://hlinksldjump"/>
              </a:rPr>
              <a:t>Text Features </a:t>
            </a:r>
            <a:endParaRPr lang="en" sz="2400" dirty="0" smtClean="0"/>
          </a:p>
          <a:p>
            <a:pPr lvl="0" rtl="0">
              <a:spcBef>
                <a:spcPts val="0"/>
              </a:spcBef>
              <a:buClr>
                <a:schemeClr val="dk1"/>
              </a:buClr>
              <a:buSzPct val="91666"/>
              <a:buFont typeface="Arial"/>
              <a:buNone/>
            </a:pPr>
            <a:r>
              <a:rPr lang="en" sz="2400" dirty="0" smtClean="0">
                <a:hlinkClick r:id="rId9" action="ppaction://hlinksldjump"/>
              </a:rPr>
              <a:t>Types </a:t>
            </a:r>
            <a:r>
              <a:rPr lang="en" sz="2400" dirty="0">
                <a:hlinkClick r:id="rId9" action="ppaction://hlinksldjump"/>
              </a:rPr>
              <a:t>of Elaborations</a:t>
            </a:r>
            <a:endParaRPr lang="en" sz="2400" dirty="0"/>
          </a:p>
          <a:p>
            <a:pPr lvl="0">
              <a:buClr>
                <a:schemeClr val="dk1"/>
              </a:buClr>
              <a:buSzPct val="68750"/>
              <a:buNone/>
            </a:pPr>
            <a:r>
              <a:rPr lang="en" sz="2400" dirty="0" smtClean="0">
                <a:hlinkClick r:id="rId10" action="ppaction://hlinksldjump"/>
              </a:rPr>
              <a:t>Vocabulary</a:t>
            </a:r>
            <a:endParaRPr lang="en" sz="2400" dirty="0" smtClean="0"/>
          </a:p>
          <a:p>
            <a:pPr lvl="0">
              <a:buClr>
                <a:schemeClr val="dk1"/>
              </a:buClr>
              <a:buSzPct val="68750"/>
              <a:buNone/>
            </a:pPr>
            <a:r>
              <a:rPr lang="en" dirty="0" smtClean="0">
                <a:hlinkClick r:id="rId11" action="ppaction://hlinksldjump"/>
              </a:rPr>
              <a:t>Reading Big 6</a:t>
            </a:r>
            <a:endParaRPr lang="en" sz="2400" dirty="0"/>
          </a:p>
          <a:p>
            <a:pPr lvl="0">
              <a:buClr>
                <a:schemeClr val="dk1"/>
              </a:buClr>
              <a:buSzPct val="91666"/>
              <a:buNone/>
            </a:pPr>
            <a:endParaRPr lang="en" sz="1600" dirty="0"/>
          </a:p>
        </p:txBody>
      </p:sp>
      <p:sp>
        <p:nvSpPr>
          <p:cNvPr id="2" name="TextBox 1"/>
          <p:cNvSpPr txBox="1"/>
          <p:nvPr/>
        </p:nvSpPr>
        <p:spPr>
          <a:xfrm>
            <a:off x="4648200" y="0"/>
            <a:ext cx="3505200" cy="584775"/>
          </a:xfrm>
          <a:prstGeom prst="rect">
            <a:avLst/>
          </a:prstGeom>
          <a:noFill/>
        </p:spPr>
        <p:txBody>
          <a:bodyPr wrap="square" rtlCol="0">
            <a:spAutoFit/>
          </a:bodyPr>
          <a:lstStyle/>
          <a:p>
            <a:pPr algn="ctr"/>
            <a:r>
              <a:rPr lang="en-US" sz="3200" b="1" dirty="0" smtClean="0">
                <a:solidFill>
                  <a:schemeClr val="bg2"/>
                </a:solidFill>
              </a:rPr>
              <a:t>Active Reading</a:t>
            </a:r>
            <a:endParaRPr lang="en-US" sz="3200" b="1" dirty="0">
              <a:solidFill>
                <a:schemeClr val="bg2"/>
              </a:solidFill>
            </a:endParaRPr>
          </a:p>
        </p:txBody>
      </p:sp>
      <p:pic>
        <p:nvPicPr>
          <p:cNvPr id="1026" name="Picture 2"/>
          <p:cNvPicPr>
            <a:picLocks noChangeAspect="1" noChangeArrowheads="1"/>
          </p:cNvPicPr>
          <p:nvPr/>
        </p:nvPicPr>
        <p:blipFill rotWithShape="1">
          <a:blip r:embed="rId12">
            <a:extLst>
              <a:ext uri="{28A0092B-C50C-407E-A947-70E740481C1C}">
                <a14:useLocalDpi xmlns:a14="http://schemas.microsoft.com/office/drawing/2010/main" val="0"/>
              </a:ext>
            </a:extLst>
          </a:blip>
          <a:srcRect l="72078" t="88436" r="1" b="416"/>
          <a:stretch/>
        </p:blipFill>
        <p:spPr bwMode="auto">
          <a:xfrm>
            <a:off x="4953000" y="3048000"/>
            <a:ext cx="3780384" cy="1037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a:off x="5181600" y="1661985"/>
            <a:ext cx="1715529" cy="1828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490776"/>
      </p:ext>
    </p:extLst>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291598" y="2235199"/>
            <a:ext cx="2539510" cy="4508500"/>
          </a:xfrm>
          <a:prstGeom prst="rect">
            <a:avLst/>
          </a:prstGeom>
        </p:spPr>
      </p:pic>
      <p:pic>
        <p:nvPicPr>
          <p:cNvPr id="5" name="Picture 4"/>
          <p:cNvPicPr>
            <a:picLocks noChangeAspect="1"/>
          </p:cNvPicPr>
          <p:nvPr/>
        </p:nvPicPr>
        <p:blipFill>
          <a:blip r:embed="rId4"/>
          <a:stretch>
            <a:fillRect/>
          </a:stretch>
        </p:blipFill>
        <p:spPr>
          <a:xfrm>
            <a:off x="358384" y="342899"/>
            <a:ext cx="2548496" cy="4406900"/>
          </a:xfrm>
          <a:prstGeom prst="rect">
            <a:avLst/>
          </a:prstGeom>
        </p:spPr>
      </p:pic>
      <p:cxnSp>
        <p:nvCxnSpPr>
          <p:cNvPr id="3" name="Straight Arrow Connector 2"/>
          <p:cNvCxnSpPr/>
          <p:nvPr/>
        </p:nvCxnSpPr>
        <p:spPr>
          <a:xfrm flipV="1">
            <a:off x="1222744" y="5613991"/>
            <a:ext cx="1068854" cy="3827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838026" y="4106678"/>
            <a:ext cx="1068854" cy="3827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2388684" y="536648"/>
            <a:ext cx="916383" cy="33935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Shape 218"/>
          <p:cNvSpPr txBox="1">
            <a:spLocks noGrp="1"/>
          </p:cNvSpPr>
          <p:nvPr>
            <p:ph type="title"/>
          </p:nvPr>
        </p:nvSpPr>
        <p:spPr>
          <a:xfrm>
            <a:off x="4648200" y="-152400"/>
            <a:ext cx="3505200" cy="792163"/>
          </a:xfrm>
          <a:prstGeom prst="rect">
            <a:avLst/>
          </a:prstGeom>
        </p:spPr>
        <p:txBody>
          <a:bodyPr vert="horz" lIns="91425" tIns="91425" rIns="91425" bIns="91425" rtlCol="0" anchor="b" anchorCtr="0">
            <a:noAutofit/>
          </a:bodyPr>
          <a:lstStyle/>
          <a:p>
            <a:r>
              <a:rPr lang="en" sz="2400" b="1" dirty="0" smtClean="0"/>
              <a:t>Text Features</a:t>
            </a:r>
            <a:endParaRPr lang="en" sz="2400" b="1" dirty="0"/>
          </a:p>
        </p:txBody>
      </p:sp>
      <p:sp>
        <p:nvSpPr>
          <p:cNvPr id="2" name="TextBox 1"/>
          <p:cNvSpPr txBox="1"/>
          <p:nvPr/>
        </p:nvSpPr>
        <p:spPr>
          <a:xfrm>
            <a:off x="4648200" y="796290"/>
            <a:ext cx="4084292" cy="6124754"/>
          </a:xfrm>
          <a:prstGeom prst="rect">
            <a:avLst/>
          </a:prstGeom>
          <a:noFill/>
        </p:spPr>
        <p:txBody>
          <a:bodyPr wrap="square" rtlCol="0">
            <a:spAutoFit/>
          </a:bodyPr>
          <a:lstStyle/>
          <a:p>
            <a:pPr marL="228588"/>
            <a:r>
              <a:rPr lang="en-US" dirty="0" smtClean="0"/>
              <a:t>In the article, </a:t>
            </a:r>
            <a:r>
              <a:rPr lang="en-US" i="1" dirty="0" smtClean="0"/>
              <a:t>The Benefits of Laughter</a:t>
            </a:r>
            <a:r>
              <a:rPr lang="en-US" baseline="0" dirty="0" smtClean="0"/>
              <a:t>, several text features can be identified.  One </a:t>
            </a:r>
            <a:r>
              <a:rPr lang="en-US" dirty="0" smtClean="0"/>
              <a:t>type of text feature are b</a:t>
            </a:r>
            <a:r>
              <a:rPr lang="en-US" baseline="0" dirty="0" smtClean="0"/>
              <a:t>ullets </a:t>
            </a:r>
            <a:r>
              <a:rPr lang="en-US" b="1" baseline="0" dirty="0" smtClean="0"/>
              <a:t>CLICK.</a:t>
            </a:r>
            <a:r>
              <a:rPr lang="en-US" baseline="0" dirty="0" smtClean="0"/>
              <a:t>  A purpose bullets serve in this text is to list information. </a:t>
            </a:r>
            <a:r>
              <a:rPr lang="en-US" b="1" baseline="0" dirty="0" smtClean="0"/>
              <a:t>CLICK</a:t>
            </a:r>
            <a:r>
              <a:rPr lang="en-US" baseline="0" dirty="0" smtClean="0"/>
              <a:t>  The chart </a:t>
            </a:r>
            <a:r>
              <a:rPr lang="en-US" b="1" baseline="0" dirty="0" smtClean="0"/>
              <a:t>CLICK </a:t>
            </a:r>
            <a:r>
              <a:rPr lang="en-US" baseline="0" dirty="0" smtClean="0"/>
              <a:t>in the article is another and is attached to the purpose of classifying information. </a:t>
            </a:r>
            <a:r>
              <a:rPr lang="en-US" b="1" baseline="0" dirty="0" smtClean="0"/>
              <a:t>CLICK </a:t>
            </a:r>
            <a:r>
              <a:rPr lang="en-US" b="0" baseline="0" dirty="0" smtClean="0"/>
              <a:t>Another feature identified in this article is the title </a:t>
            </a:r>
            <a:r>
              <a:rPr lang="en-US" b="1" baseline="0" dirty="0" smtClean="0"/>
              <a:t>CLICK</a:t>
            </a:r>
            <a:r>
              <a:rPr lang="en-US" b="0" baseline="0" dirty="0" smtClean="0"/>
              <a:t>.  Titles give the text focus and clarity.  </a:t>
            </a:r>
            <a:r>
              <a:rPr lang="en-US" b="1" baseline="0" dirty="0" smtClean="0"/>
              <a:t>CLICK  </a:t>
            </a:r>
          </a:p>
          <a:p>
            <a:pPr marL="228588"/>
            <a:r>
              <a:rPr lang="en-US" sz="2000" b="1" dirty="0" smtClean="0"/>
              <a:t>**</a:t>
            </a:r>
            <a:r>
              <a:rPr lang="en" sz="2000" b="1" baseline="0" dirty="0" smtClean="0"/>
              <a:t>By identifying how and why authors use text features and elaborations in their text, you can stand on the shoulders of these authors and apply the same skill to your own writing.**</a:t>
            </a:r>
          </a:p>
          <a:p>
            <a:endParaRPr lang="en-US" dirty="0"/>
          </a:p>
        </p:txBody>
      </p:sp>
    </p:spTree>
    <p:extLst>
      <p:ext uri="{BB962C8B-B14F-4D97-AF65-F5344CB8AC3E}">
        <p14:creationId xmlns:p14="http://schemas.microsoft.com/office/powerpoint/2010/main" val="2653370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7" name="Shape 267"/>
          <p:cNvPicPr preferRelativeResize="0"/>
          <p:nvPr/>
        </p:nvPicPr>
        <p:blipFill>
          <a:blip r:embed="rId3">
            <a:alphaModFix/>
          </a:blip>
          <a:stretch>
            <a:fillRect/>
          </a:stretch>
        </p:blipFill>
        <p:spPr>
          <a:xfrm>
            <a:off x="1" y="2514600"/>
            <a:ext cx="4114799" cy="4274966"/>
          </a:xfrm>
          <a:prstGeom prst="rect">
            <a:avLst/>
          </a:prstGeom>
          <a:noFill/>
          <a:ln>
            <a:noFill/>
          </a:ln>
        </p:spPr>
      </p:pic>
      <p:pic>
        <p:nvPicPr>
          <p:cNvPr id="268" name="Shape 268"/>
          <p:cNvPicPr preferRelativeResize="0"/>
          <p:nvPr/>
        </p:nvPicPr>
        <p:blipFill>
          <a:blip r:embed="rId4">
            <a:alphaModFix/>
          </a:blip>
          <a:stretch>
            <a:fillRect/>
          </a:stretch>
        </p:blipFill>
        <p:spPr>
          <a:xfrm>
            <a:off x="5913120" y="2514600"/>
            <a:ext cx="3195724" cy="4351735"/>
          </a:xfrm>
          <a:prstGeom prst="rect">
            <a:avLst/>
          </a:prstGeom>
          <a:noFill/>
          <a:ln>
            <a:noFill/>
          </a:ln>
        </p:spPr>
      </p:pic>
      <p:grpSp>
        <p:nvGrpSpPr>
          <p:cNvPr id="269" name="Shape 269"/>
          <p:cNvGrpSpPr/>
          <p:nvPr/>
        </p:nvGrpSpPr>
        <p:grpSpPr>
          <a:xfrm>
            <a:off x="2057400" y="2971800"/>
            <a:ext cx="4572000" cy="3505200"/>
            <a:chOff x="2057400" y="2228850"/>
            <a:chExt cx="4572000" cy="2228850"/>
          </a:xfrm>
        </p:grpSpPr>
        <p:sp>
          <p:nvSpPr>
            <p:cNvPr id="270" name="Shape 270"/>
            <p:cNvSpPr txBox="1"/>
            <p:nvPr/>
          </p:nvSpPr>
          <p:spPr>
            <a:xfrm rot="19582145">
              <a:off x="4492177" y="2717975"/>
              <a:ext cx="1226445" cy="248501"/>
            </a:xfrm>
            <a:prstGeom prst="rect">
              <a:avLst/>
            </a:prstGeom>
            <a:noFill/>
            <a:ln>
              <a:noFill/>
            </a:ln>
          </p:spPr>
          <p:txBody>
            <a:bodyPr lIns="91425" tIns="91425" rIns="91425" bIns="91425" anchor="t" anchorCtr="0">
              <a:noAutofit/>
            </a:bodyPr>
            <a:lstStyle/>
            <a:p>
              <a:pPr algn="ctr"/>
              <a:r>
                <a:rPr lang="en" sz="1800"/>
                <a:t>Title</a:t>
              </a:r>
            </a:p>
          </p:txBody>
        </p:sp>
        <p:cxnSp>
          <p:nvCxnSpPr>
            <p:cNvPr id="271" name="Shape 271"/>
            <p:cNvCxnSpPr/>
            <p:nvPr/>
          </p:nvCxnSpPr>
          <p:spPr>
            <a:xfrm flipV="1">
              <a:off x="2057400" y="2228850"/>
              <a:ext cx="4572000" cy="2228850"/>
            </a:xfrm>
            <a:prstGeom prst="straightConnector1">
              <a:avLst/>
            </a:prstGeom>
            <a:noFill/>
            <a:ln w="19050" cap="flat" cmpd="sng">
              <a:solidFill>
                <a:srgbClr val="000000"/>
              </a:solidFill>
              <a:prstDash val="solid"/>
              <a:round/>
              <a:headEnd type="none" w="lg" len="lg"/>
              <a:tailEnd type="triangle" w="lg" len="lg"/>
            </a:ln>
          </p:spPr>
        </p:cxnSp>
      </p:grpSp>
      <p:grpSp>
        <p:nvGrpSpPr>
          <p:cNvPr id="272" name="Shape 272"/>
          <p:cNvGrpSpPr/>
          <p:nvPr/>
        </p:nvGrpSpPr>
        <p:grpSpPr>
          <a:xfrm>
            <a:off x="1600200" y="2971801"/>
            <a:ext cx="7010400" cy="2685816"/>
            <a:chOff x="1600200" y="2228849"/>
            <a:chExt cx="7010400" cy="2014362"/>
          </a:xfrm>
        </p:grpSpPr>
        <p:cxnSp>
          <p:nvCxnSpPr>
            <p:cNvPr id="273" name="Shape 273"/>
            <p:cNvCxnSpPr/>
            <p:nvPr/>
          </p:nvCxnSpPr>
          <p:spPr>
            <a:xfrm flipV="1">
              <a:off x="1600200" y="2228849"/>
              <a:ext cx="7010400" cy="2014362"/>
            </a:xfrm>
            <a:prstGeom prst="straightConnector1">
              <a:avLst/>
            </a:prstGeom>
            <a:noFill/>
            <a:ln w="19050" cap="flat" cmpd="sng">
              <a:solidFill>
                <a:srgbClr val="000000"/>
              </a:solidFill>
              <a:prstDash val="solid"/>
              <a:round/>
              <a:headEnd type="none" w="lg" len="lg"/>
              <a:tailEnd type="triangle" w="lg" len="lg"/>
            </a:ln>
          </p:spPr>
        </p:cxnSp>
        <p:sp>
          <p:nvSpPr>
            <p:cNvPr id="274" name="Shape 274"/>
            <p:cNvSpPr txBox="1"/>
            <p:nvPr/>
          </p:nvSpPr>
          <p:spPr>
            <a:xfrm rot="20162513">
              <a:off x="4533710" y="2926446"/>
              <a:ext cx="1586170" cy="365617"/>
            </a:xfrm>
            <a:prstGeom prst="rect">
              <a:avLst/>
            </a:prstGeom>
            <a:noFill/>
            <a:ln>
              <a:noFill/>
            </a:ln>
          </p:spPr>
          <p:txBody>
            <a:bodyPr lIns="91425" tIns="91425" rIns="91425" bIns="91425" anchor="t" anchorCtr="0">
              <a:noAutofit/>
            </a:bodyPr>
            <a:lstStyle/>
            <a:p>
              <a:r>
                <a:rPr lang="en" sz="1800" dirty="0"/>
                <a:t>Photograph</a:t>
              </a:r>
            </a:p>
          </p:txBody>
        </p:sp>
      </p:grpSp>
      <p:sp>
        <p:nvSpPr>
          <p:cNvPr id="9" name="TextBox 8"/>
          <p:cNvSpPr txBox="1"/>
          <p:nvPr/>
        </p:nvSpPr>
        <p:spPr>
          <a:xfrm>
            <a:off x="1" y="0"/>
            <a:ext cx="9108843" cy="247760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25982"/>
            <a:r>
              <a:rPr lang="en-US" baseline="0" dirty="0" smtClean="0"/>
              <a:t>Using the Nonfiction Text Feature Definition card what text features</a:t>
            </a:r>
            <a:r>
              <a:rPr lang="en-US" dirty="0" smtClean="0"/>
              <a:t> can you identify in </a:t>
            </a:r>
            <a:r>
              <a:rPr lang="en-US" i="1" dirty="0" smtClean="0"/>
              <a:t>Little Rocket of the Airways?</a:t>
            </a:r>
            <a:endParaRPr lang="en-US" baseline="0" dirty="0" smtClean="0"/>
          </a:p>
          <a:p>
            <a:pPr marL="225982"/>
            <a:endParaRPr lang="en-US" sz="1100" baseline="0" dirty="0" smtClean="0"/>
          </a:p>
          <a:p>
            <a:pPr marL="225982"/>
            <a:r>
              <a:rPr lang="en-US" baseline="0" dirty="0" smtClean="0"/>
              <a:t>For instance, I see a photograph </a:t>
            </a:r>
            <a:r>
              <a:rPr lang="en-US" b="1" baseline="0" dirty="0" smtClean="0">
                <a:solidFill>
                  <a:schemeClr val="tx1"/>
                </a:solidFill>
              </a:rPr>
              <a:t>CLICK</a:t>
            </a:r>
            <a:r>
              <a:rPr lang="en-US" baseline="0" dirty="0" smtClean="0">
                <a:solidFill>
                  <a:schemeClr val="tx1"/>
                </a:solidFill>
              </a:rPr>
              <a:t> </a:t>
            </a:r>
            <a:r>
              <a:rPr lang="en-US" baseline="0" dirty="0" smtClean="0"/>
              <a:t>which helps the reader to create a picture in their mind about what it is they are reading.  Pictures can emphasize key points while adding interest at the same time. </a:t>
            </a:r>
            <a:r>
              <a:rPr lang="en-US" b="1" baseline="0" dirty="0" smtClean="0">
                <a:solidFill>
                  <a:schemeClr val="tx1"/>
                </a:solidFill>
              </a:rPr>
              <a:t>CLICK</a:t>
            </a:r>
          </a:p>
          <a:p>
            <a:pPr marL="225982"/>
            <a:r>
              <a:rPr lang="en-US" baseline="0" dirty="0" smtClean="0"/>
              <a:t>Another text feature I see is the title.  </a:t>
            </a:r>
            <a:r>
              <a:rPr lang="en-US" b="1" baseline="0" dirty="0" smtClean="0">
                <a:solidFill>
                  <a:schemeClr val="tx1"/>
                </a:solidFill>
              </a:rPr>
              <a:t>CLICK</a:t>
            </a:r>
            <a:r>
              <a:rPr lang="en-US" b="1" baseline="0" dirty="0" smtClean="0"/>
              <a:t> </a:t>
            </a:r>
            <a:r>
              <a:rPr lang="en-US" baseline="0" dirty="0" smtClean="0"/>
              <a:t>Titles provide direction to the reader as to what the text will primarily be about.  Titles relate to the topic or main idea of the whole text.</a:t>
            </a:r>
            <a:endParaRPr lang="en-US" dirty="0"/>
          </a:p>
        </p:txBody>
      </p:sp>
      <p:sp>
        <p:nvSpPr>
          <p:cNvPr id="11" name="TextBox 10"/>
          <p:cNvSpPr txBox="1"/>
          <p:nvPr/>
        </p:nvSpPr>
        <p:spPr>
          <a:xfrm>
            <a:off x="4114799" y="4876800"/>
            <a:ext cx="2035727" cy="1477328"/>
          </a:xfrm>
          <a:prstGeom prst="rect">
            <a:avLst/>
          </a:prstGeom>
          <a:noFill/>
        </p:spPr>
        <p:txBody>
          <a:bodyPr wrap="square" rtlCol="0">
            <a:spAutoFit/>
          </a:bodyPr>
          <a:lstStyle/>
          <a:p>
            <a:r>
              <a:rPr lang="en-US" dirty="0" smtClean="0"/>
              <a:t>TIP:  Use the definitions to help you identify the purpose of the text feature!</a:t>
            </a:r>
            <a:endParaRPr lang="en-US" dirty="0"/>
          </a:p>
        </p:txBody>
      </p:sp>
    </p:spTree>
    <p:extLst>
      <p:ext uri="{BB962C8B-B14F-4D97-AF65-F5344CB8AC3E}">
        <p14:creationId xmlns:p14="http://schemas.microsoft.com/office/powerpoint/2010/main" val="288091152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animEffect transition="in" filter="fade">
                                      <p:cBhvr>
                                        <p:cTn id="7" dur="1000"/>
                                        <p:tgtEl>
                                          <p:spTgt spid="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272"/>
                                        </p:tgtEl>
                                      </p:cBhvr>
                                    </p:animEffect>
                                    <p:set>
                                      <p:cBhvr>
                                        <p:cTn id="12" dur="1" fill="hold">
                                          <p:stCondLst>
                                            <p:cond delay="1000"/>
                                          </p:stCondLst>
                                        </p:cTn>
                                        <p:tgtEl>
                                          <p:spTgt spid="27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33400" y="685800"/>
            <a:ext cx="8229600" cy="4419599"/>
          </a:xfrm>
          <a:prstGeom prst="rect">
            <a:avLst/>
          </a:prstGeom>
        </p:spPr>
        <p:txBody>
          <a:bodyPr vert="horz" lIns="91425" tIns="91425" rIns="91425" bIns="91425" rtlCol="0" anchor="t" anchorCtr="0">
            <a:noAutofit/>
          </a:bodyPr>
          <a:lstStyle>
            <a:lvl1pPr marL="342900" indent="-274320" algn="l" defTabSz="914400" rtl="0" eaLnBrk="1" latinLnBrk="0" hangingPunct="1">
              <a:spcBef>
                <a:spcPts val="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ts val="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ts val="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ts val="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ts val="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US" b="1" dirty="0" smtClean="0">
                <a:solidFill>
                  <a:schemeClr val="accent1"/>
                </a:solidFill>
              </a:rPr>
              <a:t>To sum up:</a:t>
            </a:r>
            <a:endParaRPr lang="en-US" sz="1100" b="1" dirty="0" smtClean="0">
              <a:solidFill>
                <a:schemeClr val="accent1"/>
              </a:solidFill>
            </a:endParaRPr>
          </a:p>
          <a:p>
            <a:pPr marL="68580" indent="0" algn="ctr">
              <a:buFont typeface="Wingdings 2" pitchFamily="18" charset="2"/>
              <a:buNone/>
            </a:pPr>
            <a:endParaRPr lang="en-US" sz="1200" b="1" dirty="0" smtClean="0">
              <a:solidFill>
                <a:schemeClr val="accent1"/>
              </a:solidFill>
            </a:endParaRPr>
          </a:p>
          <a:p>
            <a:pPr lvl="0"/>
            <a:r>
              <a:rPr lang="en-US" sz="2800" dirty="0"/>
              <a:t>Text Features fulfill a specific role within the text.  In other words, authors use text features with a specific intention.  A reader’s ability to identify the role the text feature is fulfilling is what makes the feature effective.  </a:t>
            </a:r>
            <a:endParaRPr lang="en-US" sz="2800" b="1" dirty="0"/>
          </a:p>
          <a:p>
            <a:pPr lvl="0"/>
            <a:r>
              <a:rPr lang="en-US" sz="2800" dirty="0"/>
              <a:t>By </a:t>
            </a:r>
            <a:r>
              <a:rPr lang="en-US" sz="2800" dirty="0" smtClean="0"/>
              <a:t>identifying and analyzing </a:t>
            </a:r>
            <a:r>
              <a:rPr lang="en-US" sz="2800" dirty="0"/>
              <a:t>specific text features that are used within a piece of text, </a:t>
            </a:r>
            <a:r>
              <a:rPr lang="en-US" sz="2800" dirty="0" smtClean="0"/>
              <a:t>you are better able to include them in your own writing.</a:t>
            </a:r>
            <a:endParaRPr lang="en-US" sz="1800" dirty="0"/>
          </a:p>
        </p:txBody>
      </p:sp>
      <p:grpSp>
        <p:nvGrpSpPr>
          <p:cNvPr id="7" name="Group 6"/>
          <p:cNvGrpSpPr/>
          <p:nvPr/>
        </p:nvGrpSpPr>
        <p:grpSpPr>
          <a:xfrm>
            <a:off x="762000" y="5410200"/>
            <a:ext cx="7848600" cy="1066800"/>
            <a:chOff x="762000" y="5410200"/>
            <a:chExt cx="7848600" cy="1066800"/>
          </a:xfrm>
        </p:grpSpPr>
        <p:sp>
          <p:nvSpPr>
            <p:cNvPr id="5" name="Action Button: Home 4">
              <a:hlinkClick r:id="rId2" action="ppaction://hlinksldjump" highlightClick="1"/>
            </p:cNvPr>
            <p:cNvSpPr/>
            <p:nvPr/>
          </p:nvSpPr>
          <p:spPr>
            <a:xfrm>
              <a:off x="7543800" y="54102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769114"/>
              <a:ext cx="6781800" cy="707886"/>
            </a:xfrm>
            <a:prstGeom prst="rect">
              <a:avLst/>
            </a:prstGeom>
            <a:noFill/>
          </p:spPr>
          <p:txBody>
            <a:bodyPr wrap="square" rtlCol="0">
              <a:spAutoFit/>
            </a:bodyPr>
            <a:lstStyle/>
            <a:p>
              <a:pPr algn="r"/>
              <a:r>
                <a:rPr lang="en-US" sz="2000" i="1" dirty="0" smtClean="0"/>
                <a:t>Click to return home to the Foundation Skills for Active Reading</a:t>
              </a:r>
              <a:endParaRPr lang="en-US" sz="2000" i="1" dirty="0"/>
            </a:p>
          </p:txBody>
        </p:sp>
      </p:grpSp>
    </p:spTree>
    <p:extLst>
      <p:ext uri="{BB962C8B-B14F-4D97-AF65-F5344CB8AC3E}">
        <p14:creationId xmlns:p14="http://schemas.microsoft.com/office/powerpoint/2010/main" val="815361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p:cNvPicPr preferRelativeResize="0"/>
          <p:nvPr/>
        </p:nvPicPr>
        <p:blipFill>
          <a:blip r:embed="rId3">
            <a:alphaModFix/>
          </a:blip>
          <a:stretch>
            <a:fillRect/>
          </a:stretch>
        </p:blipFill>
        <p:spPr>
          <a:xfrm>
            <a:off x="152400" y="533400"/>
            <a:ext cx="8610600" cy="4114800"/>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1212234004"/>
              </p:ext>
            </p:extLst>
          </p:nvPr>
        </p:nvGraphicFramePr>
        <p:xfrm>
          <a:off x="268937" y="4572000"/>
          <a:ext cx="8494063" cy="685800"/>
        </p:xfrm>
        <a:graphic>
          <a:graphicData uri="http://schemas.openxmlformats.org/drawingml/2006/table">
            <a:tbl>
              <a:tblPr firstRow="1" bandRow="1">
                <a:tableStyleId>{5940675A-B579-460E-94D1-54222C63F5DA}</a:tableStyleId>
              </a:tblPr>
              <a:tblGrid>
                <a:gridCol w="2931463"/>
                <a:gridCol w="5562600"/>
              </a:tblGrid>
              <a:tr h="685800">
                <a:tc>
                  <a:txBody>
                    <a:bodyPr/>
                    <a:lstStyle/>
                    <a:p>
                      <a:r>
                        <a:rPr lang="en-US" sz="1500" dirty="0" smtClean="0">
                          <a:latin typeface="Georgia" panose="02040502050405020303" pitchFamily="18" charset="0"/>
                        </a:rPr>
                        <a:t>     *    Cause and Effect</a:t>
                      </a:r>
                      <a:endParaRPr lang="en-US" sz="1500" dirty="0">
                        <a:latin typeface="Georgia" panose="02040502050405020303" pitchFamily="18" charset="0"/>
                      </a:endParaRPr>
                    </a:p>
                  </a:txBody>
                  <a:tcPr marT="60960" marB="60960"/>
                </a:tc>
                <a:tc>
                  <a:txBody>
                    <a:bodyPr/>
                    <a:lstStyle/>
                    <a:p>
                      <a:r>
                        <a:rPr lang="en-US" sz="1600" dirty="0" smtClean="0"/>
                        <a:t>- </a:t>
                      </a:r>
                      <a:r>
                        <a:rPr lang="en-US" sz="1300" dirty="0" smtClean="0">
                          <a:latin typeface="Georgia" panose="02040502050405020303" pitchFamily="18" charset="0"/>
                        </a:rPr>
                        <a:t>To note a relationship between actions or events such that one or more are the result of the other or others</a:t>
                      </a:r>
                      <a:endParaRPr lang="en-US" sz="1300" dirty="0">
                        <a:latin typeface="Georgia" panose="02040502050405020303" pitchFamily="18" charset="0"/>
                      </a:endParaRPr>
                    </a:p>
                  </a:txBody>
                  <a:tcPr marT="60960" marB="60960"/>
                </a:tc>
              </a:tr>
            </a:tbl>
          </a:graphicData>
        </a:graphic>
      </p:graphicFrame>
      <p:sp>
        <p:nvSpPr>
          <p:cNvPr id="18" name="Shape 218"/>
          <p:cNvSpPr txBox="1">
            <a:spLocks noGrp="1"/>
          </p:cNvSpPr>
          <p:nvPr>
            <p:ph type="title"/>
          </p:nvPr>
        </p:nvSpPr>
        <p:spPr>
          <a:xfrm>
            <a:off x="4648200" y="-152400"/>
            <a:ext cx="3505200" cy="792163"/>
          </a:xfrm>
          <a:prstGeom prst="rect">
            <a:avLst/>
          </a:prstGeom>
        </p:spPr>
        <p:txBody>
          <a:bodyPr vert="horz" lIns="91425" tIns="91425" rIns="91425" bIns="91425" rtlCol="0" anchor="b" anchorCtr="0">
            <a:noAutofit/>
          </a:bodyPr>
          <a:lstStyle/>
          <a:p>
            <a:r>
              <a:rPr lang="en" sz="2400" b="1" dirty="0" smtClean="0"/>
              <a:t>Elaborations</a:t>
            </a:r>
            <a:endParaRPr lang="en" sz="2400" b="1" dirty="0"/>
          </a:p>
        </p:txBody>
      </p:sp>
      <p:sp>
        <p:nvSpPr>
          <p:cNvPr id="2" name="TextBox 1"/>
          <p:cNvSpPr txBox="1"/>
          <p:nvPr/>
        </p:nvSpPr>
        <p:spPr>
          <a:xfrm>
            <a:off x="0" y="5105400"/>
            <a:ext cx="9144000"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 sz="1600" dirty="0" smtClean="0"/>
              <a:t>Elaborations</a:t>
            </a:r>
            <a:r>
              <a:rPr lang="en" sz="1600" baseline="0" dirty="0" smtClean="0"/>
              <a:t> make up the meat of the writing.  When you identify the details in the text, both significant and supporting, you are identifying elaborations.  This particular foundation skill is not focusing on whether or not you can identify elaborations, but rather that they can name the elaborations you identified.  By naming specific types of elaborations in a text, you show you understand the purpose of the elaboration itself.  Understanding the purpose of the types of elaborations is necessary when you need to incorporate elaborations into your own writing.</a:t>
            </a:r>
            <a:endParaRPr lang="en-US" sz="1600" dirty="0"/>
          </a:p>
        </p:txBody>
      </p:sp>
    </p:spTree>
    <p:extLst>
      <p:ext uri="{BB962C8B-B14F-4D97-AF65-F5344CB8AC3E}">
        <p14:creationId xmlns:p14="http://schemas.microsoft.com/office/powerpoint/2010/main" val="2205240461"/>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Shape 279"/>
          <p:cNvPicPr preferRelativeResize="0"/>
          <p:nvPr/>
        </p:nvPicPr>
        <p:blipFill>
          <a:blip r:embed="rId3">
            <a:alphaModFix/>
          </a:blip>
          <a:stretch>
            <a:fillRect/>
          </a:stretch>
        </p:blipFill>
        <p:spPr>
          <a:xfrm>
            <a:off x="0" y="-26333"/>
            <a:ext cx="5610213" cy="5210032"/>
          </a:xfrm>
          <a:prstGeom prst="rect">
            <a:avLst/>
          </a:prstGeom>
          <a:noFill/>
          <a:ln>
            <a:noFill/>
          </a:ln>
        </p:spPr>
      </p:pic>
      <p:pic>
        <p:nvPicPr>
          <p:cNvPr id="280" name="Shape 280"/>
          <p:cNvPicPr preferRelativeResize="0"/>
          <p:nvPr/>
        </p:nvPicPr>
        <p:blipFill>
          <a:blip r:embed="rId4">
            <a:alphaModFix/>
          </a:blip>
          <a:stretch>
            <a:fillRect/>
          </a:stretch>
        </p:blipFill>
        <p:spPr>
          <a:xfrm>
            <a:off x="5610213" y="3"/>
            <a:ext cx="3533775" cy="6857999"/>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1715216458"/>
              </p:ext>
            </p:extLst>
          </p:nvPr>
        </p:nvGraphicFramePr>
        <p:xfrm>
          <a:off x="76200" y="5105400"/>
          <a:ext cx="5486400" cy="762000"/>
        </p:xfrm>
        <a:graphic>
          <a:graphicData uri="http://schemas.openxmlformats.org/drawingml/2006/table">
            <a:tbl>
              <a:tblPr firstRow="1" bandRow="1">
                <a:tableStyleId>{5940675A-B579-460E-94D1-54222C63F5DA}</a:tableStyleId>
              </a:tblPr>
              <a:tblGrid>
                <a:gridCol w="1905000"/>
                <a:gridCol w="3581400"/>
              </a:tblGrid>
              <a:tr h="568960">
                <a:tc>
                  <a:txBody>
                    <a:bodyPr/>
                    <a:lstStyle/>
                    <a:p>
                      <a:r>
                        <a:rPr lang="en-US" sz="1500" dirty="0" smtClean="0">
                          <a:latin typeface="Georgia" panose="02040502050405020303" pitchFamily="18" charset="0"/>
                        </a:rPr>
                        <a:t>     *    Cause and Effect</a:t>
                      </a:r>
                      <a:endParaRPr lang="en-US" sz="1500" dirty="0">
                        <a:latin typeface="Georgia" panose="02040502050405020303" pitchFamily="18" charset="0"/>
                      </a:endParaRPr>
                    </a:p>
                  </a:txBody>
                  <a:tcPr marT="60960" marB="60960">
                    <a:solidFill>
                      <a:schemeClr val="bg1"/>
                    </a:solidFill>
                  </a:tcPr>
                </a:tc>
                <a:tc>
                  <a:txBody>
                    <a:bodyPr/>
                    <a:lstStyle/>
                    <a:p>
                      <a:r>
                        <a:rPr lang="en-US" sz="1600" dirty="0" smtClean="0"/>
                        <a:t>- </a:t>
                      </a:r>
                      <a:r>
                        <a:rPr lang="en-US" sz="1300" dirty="0" smtClean="0">
                          <a:latin typeface="Georgia" panose="02040502050405020303" pitchFamily="18" charset="0"/>
                        </a:rPr>
                        <a:t>To note a relationship between actions or events such that one or more are the result of the other or others</a:t>
                      </a:r>
                      <a:endParaRPr lang="en-US" sz="1300" dirty="0">
                        <a:latin typeface="Georgia" panose="02040502050405020303" pitchFamily="18" charset="0"/>
                      </a:endParaRPr>
                    </a:p>
                  </a:txBody>
                  <a:tcPr marT="60960" marB="60960">
                    <a:solidFill>
                      <a:schemeClr val="bg1"/>
                    </a:solidFill>
                  </a:tcPr>
                </a:tc>
              </a:tr>
            </a:tbl>
          </a:graphicData>
        </a:graphic>
      </p:graphicFrame>
      <p:sp>
        <p:nvSpPr>
          <p:cNvPr id="281" name="Shape 281"/>
          <p:cNvSpPr/>
          <p:nvPr/>
        </p:nvSpPr>
        <p:spPr>
          <a:xfrm>
            <a:off x="5734177" y="1082867"/>
            <a:ext cx="3060299" cy="6244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endParaRPr sz="1800"/>
          </a:p>
        </p:txBody>
      </p:sp>
      <p:cxnSp>
        <p:nvCxnSpPr>
          <p:cNvPr id="282" name="Shape 282"/>
          <p:cNvCxnSpPr/>
          <p:nvPr/>
        </p:nvCxnSpPr>
        <p:spPr>
          <a:xfrm flipV="1">
            <a:off x="1191575" y="1295400"/>
            <a:ext cx="6961825" cy="3276601"/>
          </a:xfrm>
          <a:prstGeom prst="straightConnector1">
            <a:avLst/>
          </a:prstGeom>
          <a:noFill/>
          <a:ln w="19050" cap="flat" cmpd="sng">
            <a:solidFill>
              <a:srgbClr val="FF0000"/>
            </a:solidFill>
            <a:prstDash val="solid"/>
            <a:round/>
            <a:headEnd type="none" w="lg" len="lg"/>
            <a:tailEnd type="triangle" w="lg" len="lg"/>
          </a:ln>
        </p:spPr>
      </p:cxnSp>
      <p:sp>
        <p:nvSpPr>
          <p:cNvPr id="283" name="Shape 283"/>
          <p:cNvSpPr/>
          <p:nvPr/>
        </p:nvSpPr>
        <p:spPr>
          <a:xfrm>
            <a:off x="5734177" y="1741302"/>
            <a:ext cx="3060299" cy="533599"/>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endParaRPr sz="1800"/>
          </a:p>
        </p:txBody>
      </p:sp>
      <p:cxnSp>
        <p:nvCxnSpPr>
          <p:cNvPr id="284" name="Shape 284"/>
          <p:cNvCxnSpPr/>
          <p:nvPr/>
        </p:nvCxnSpPr>
        <p:spPr>
          <a:xfrm>
            <a:off x="1191575" y="457200"/>
            <a:ext cx="6185525" cy="1395839"/>
          </a:xfrm>
          <a:prstGeom prst="straightConnector1">
            <a:avLst/>
          </a:prstGeom>
          <a:noFill/>
          <a:ln w="19050" cap="flat" cmpd="sng">
            <a:solidFill>
              <a:srgbClr val="FF0000"/>
            </a:solidFill>
            <a:prstDash val="solid"/>
            <a:round/>
            <a:headEnd type="none" w="lg" len="lg"/>
            <a:tailEnd type="triangle" w="lg" len="lg"/>
          </a:ln>
        </p:spPr>
      </p:cxnSp>
      <p:sp>
        <p:nvSpPr>
          <p:cNvPr id="285" name="Shape 285"/>
          <p:cNvSpPr/>
          <p:nvPr/>
        </p:nvSpPr>
        <p:spPr>
          <a:xfrm>
            <a:off x="5756677" y="3207999"/>
            <a:ext cx="2895299" cy="2596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endParaRPr sz="1800"/>
          </a:p>
        </p:txBody>
      </p:sp>
      <p:cxnSp>
        <p:nvCxnSpPr>
          <p:cNvPr id="286" name="Shape 286"/>
          <p:cNvCxnSpPr/>
          <p:nvPr/>
        </p:nvCxnSpPr>
        <p:spPr>
          <a:xfrm>
            <a:off x="1804352" y="2971800"/>
            <a:ext cx="3875249" cy="333603"/>
          </a:xfrm>
          <a:prstGeom prst="straightConnector1">
            <a:avLst/>
          </a:prstGeom>
          <a:noFill/>
          <a:ln w="19050" cap="flat" cmpd="sng">
            <a:solidFill>
              <a:srgbClr val="FF0000"/>
            </a:solidFill>
            <a:prstDash val="solid"/>
            <a:round/>
            <a:headEnd type="none" w="lg" len="lg"/>
            <a:tailEnd type="triangle" w="lg" len="lg"/>
          </a:ln>
        </p:spPr>
      </p:cxnSp>
      <p:sp>
        <p:nvSpPr>
          <p:cNvPr id="287" name="Shape 287"/>
          <p:cNvSpPr/>
          <p:nvPr/>
        </p:nvSpPr>
        <p:spPr>
          <a:xfrm>
            <a:off x="5679600" y="5230433"/>
            <a:ext cx="3115200" cy="456800"/>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endParaRPr sz="1800"/>
          </a:p>
        </p:txBody>
      </p:sp>
      <p:cxnSp>
        <p:nvCxnSpPr>
          <p:cNvPr id="288" name="Shape 288"/>
          <p:cNvCxnSpPr/>
          <p:nvPr/>
        </p:nvCxnSpPr>
        <p:spPr>
          <a:xfrm>
            <a:off x="1905000" y="1707267"/>
            <a:ext cx="4724400" cy="3594432"/>
          </a:xfrm>
          <a:prstGeom prst="straightConnector1">
            <a:avLst/>
          </a:prstGeom>
          <a:noFill/>
          <a:ln w="19050" cap="flat" cmpd="sng">
            <a:solidFill>
              <a:srgbClr val="FF0000"/>
            </a:solidFill>
            <a:prstDash val="solid"/>
            <a:round/>
            <a:headEnd type="none" w="lg" len="lg"/>
            <a:tailEnd type="triangle" w="lg" len="lg"/>
          </a:ln>
        </p:spPr>
      </p:cxnSp>
      <p:sp>
        <p:nvSpPr>
          <p:cNvPr id="289" name="Shape 289"/>
          <p:cNvSpPr/>
          <p:nvPr/>
        </p:nvSpPr>
        <p:spPr>
          <a:xfrm>
            <a:off x="5734177" y="5992102"/>
            <a:ext cx="2940299" cy="709599"/>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endParaRPr sz="1800"/>
          </a:p>
        </p:txBody>
      </p:sp>
      <p:cxnSp>
        <p:nvCxnSpPr>
          <p:cNvPr id="291" name="Shape 291"/>
          <p:cNvCxnSpPr/>
          <p:nvPr/>
        </p:nvCxnSpPr>
        <p:spPr>
          <a:xfrm>
            <a:off x="1804352" y="3138601"/>
            <a:ext cx="3928724" cy="920235"/>
          </a:xfrm>
          <a:prstGeom prst="straightConnector1">
            <a:avLst/>
          </a:prstGeom>
          <a:noFill/>
          <a:ln w="19050" cap="flat" cmpd="sng">
            <a:solidFill>
              <a:srgbClr val="FF0000"/>
            </a:solidFill>
            <a:prstDash val="solid"/>
            <a:round/>
            <a:headEnd type="none" w="lg" len="lg"/>
            <a:tailEnd type="triangle" w="lg" len="lg"/>
          </a:ln>
        </p:spPr>
      </p:cxnSp>
      <p:sp>
        <p:nvSpPr>
          <p:cNvPr id="292" name="Shape 292"/>
          <p:cNvSpPr/>
          <p:nvPr/>
        </p:nvSpPr>
        <p:spPr>
          <a:xfrm>
            <a:off x="5707052" y="3968302"/>
            <a:ext cx="3060299" cy="330399"/>
          </a:xfrm>
          <a:prstGeom prst="rect">
            <a:avLst/>
          </a:prstGeom>
          <a:noFill/>
          <a:ln w="19050" cap="flat" cmpd="sng">
            <a:solidFill>
              <a:srgbClr val="FF0000"/>
            </a:solidFill>
            <a:prstDash val="solid"/>
            <a:round/>
            <a:headEnd type="none" w="med" len="med"/>
            <a:tailEnd type="none" w="med" len="med"/>
          </a:ln>
        </p:spPr>
        <p:txBody>
          <a:bodyPr lIns="91425" tIns="91425" rIns="91425" bIns="91425" anchor="ctr" anchorCtr="0">
            <a:noAutofit/>
          </a:bodyPr>
          <a:lstStyle/>
          <a:p>
            <a:endParaRPr sz="1800"/>
          </a:p>
        </p:txBody>
      </p:sp>
      <p:cxnSp>
        <p:nvCxnSpPr>
          <p:cNvPr id="290" name="Shape 290"/>
          <p:cNvCxnSpPr/>
          <p:nvPr/>
        </p:nvCxnSpPr>
        <p:spPr>
          <a:xfrm>
            <a:off x="1371600" y="4133501"/>
            <a:ext cx="5257800" cy="2213398"/>
          </a:xfrm>
          <a:prstGeom prst="straightConnector1">
            <a:avLst/>
          </a:prstGeom>
          <a:noFill/>
          <a:ln w="19050" cap="flat" cmpd="sng">
            <a:solidFill>
              <a:srgbClr val="FF0000"/>
            </a:solidFill>
            <a:prstDash val="solid"/>
            <a:round/>
            <a:headEnd type="none" w="lg" len="lg"/>
            <a:tailEnd type="triangle" w="lg" len="lg"/>
          </a:ln>
        </p:spPr>
      </p:cxnSp>
      <p:sp>
        <p:nvSpPr>
          <p:cNvPr id="12" name="TextBox 11"/>
          <p:cNvSpPr txBox="1"/>
          <p:nvPr/>
        </p:nvSpPr>
        <p:spPr>
          <a:xfrm>
            <a:off x="0" y="5806440"/>
            <a:ext cx="5733076" cy="98488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400" b="1" dirty="0" smtClean="0">
                <a:solidFill>
                  <a:schemeClr val="tx1"/>
                </a:solidFill>
              </a:rPr>
              <a:t>CLICK</a:t>
            </a:r>
            <a:r>
              <a:rPr lang="en-US" sz="1400" dirty="0" smtClean="0"/>
              <a:t> to see all of the elaborations I identified and named (I named 6!)…Try to name them before you see my answer.  Would you name any differently?  There is usually more than 1 right answer!  Just be able to defend your decision</a:t>
            </a:r>
            <a:r>
              <a:rPr lang="en-US" sz="1600" dirty="0" smtClean="0"/>
              <a:t>!</a:t>
            </a:r>
            <a:endParaRPr lang="en-US" sz="1600" dirty="0"/>
          </a:p>
        </p:txBody>
      </p:sp>
    </p:spTree>
    <p:extLst>
      <p:ext uri="{BB962C8B-B14F-4D97-AF65-F5344CB8AC3E}">
        <p14:creationId xmlns:p14="http://schemas.microsoft.com/office/powerpoint/2010/main" val="327028266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2"/>
                                        </p:tgtEl>
                                        <p:attrNameLst>
                                          <p:attrName>style.visibility</p:attrName>
                                        </p:attrNameLst>
                                      </p:cBhvr>
                                      <p:to>
                                        <p:strVal val="visible"/>
                                      </p:to>
                                    </p:set>
                                    <p:animEffect transition="in" filter="fade">
                                      <p:cBhvr>
                                        <p:cTn id="12" dur="1000"/>
                                        <p:tgtEl>
                                          <p:spTgt spid="2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281"/>
                                        </p:tgtEl>
                                      </p:cBhvr>
                                    </p:animEffect>
                                    <p:set>
                                      <p:cBhvr>
                                        <p:cTn id="17" dur="1" fill="hold">
                                          <p:stCondLst>
                                            <p:cond delay="1000"/>
                                          </p:stCondLst>
                                        </p:cTn>
                                        <p:tgtEl>
                                          <p:spTgt spid="28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282"/>
                                        </p:tgtEl>
                                      </p:cBhvr>
                                    </p:animEffect>
                                    <p:set>
                                      <p:cBhvr>
                                        <p:cTn id="22" dur="1" fill="hold">
                                          <p:stCondLst>
                                            <p:cond delay="1000"/>
                                          </p:stCondLst>
                                        </p:cTn>
                                        <p:tgtEl>
                                          <p:spTgt spid="28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3"/>
                                        </p:tgtEl>
                                        <p:attrNameLst>
                                          <p:attrName>style.visibility</p:attrName>
                                        </p:attrNameLst>
                                      </p:cBhvr>
                                      <p:to>
                                        <p:strVal val="visible"/>
                                      </p:to>
                                    </p:set>
                                    <p:animEffect transition="in" filter="fade">
                                      <p:cBhvr>
                                        <p:cTn id="27" dur="1000"/>
                                        <p:tgtEl>
                                          <p:spTgt spid="28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4"/>
                                        </p:tgtEl>
                                        <p:attrNameLst>
                                          <p:attrName>style.visibility</p:attrName>
                                        </p:attrNameLst>
                                      </p:cBhvr>
                                      <p:to>
                                        <p:strVal val="visible"/>
                                      </p:to>
                                    </p:set>
                                    <p:animEffect transition="in" filter="fade">
                                      <p:cBhvr>
                                        <p:cTn id="32" dur="1000"/>
                                        <p:tgtEl>
                                          <p:spTgt spid="2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1000"/>
                                        <p:tgtEl>
                                          <p:spTgt spid="283"/>
                                        </p:tgtEl>
                                      </p:cBhvr>
                                    </p:animEffect>
                                    <p:set>
                                      <p:cBhvr>
                                        <p:cTn id="37" dur="1" fill="hold">
                                          <p:stCondLst>
                                            <p:cond delay="1000"/>
                                          </p:stCondLst>
                                        </p:cTn>
                                        <p:tgtEl>
                                          <p:spTgt spid="28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1000"/>
                                        <p:tgtEl>
                                          <p:spTgt spid="284"/>
                                        </p:tgtEl>
                                      </p:cBhvr>
                                    </p:animEffect>
                                    <p:set>
                                      <p:cBhvr>
                                        <p:cTn id="42" dur="1" fill="hold">
                                          <p:stCondLst>
                                            <p:cond delay="1000"/>
                                          </p:stCondLst>
                                        </p:cTn>
                                        <p:tgtEl>
                                          <p:spTgt spid="28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5"/>
                                        </p:tgtEl>
                                        <p:attrNameLst>
                                          <p:attrName>style.visibility</p:attrName>
                                        </p:attrNameLst>
                                      </p:cBhvr>
                                      <p:to>
                                        <p:strVal val="visible"/>
                                      </p:to>
                                    </p:set>
                                    <p:animEffect transition="in" filter="fade">
                                      <p:cBhvr>
                                        <p:cTn id="47" dur="1000"/>
                                        <p:tgtEl>
                                          <p:spTgt spid="28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6"/>
                                        </p:tgtEl>
                                        <p:attrNameLst>
                                          <p:attrName>style.visibility</p:attrName>
                                        </p:attrNameLst>
                                      </p:cBhvr>
                                      <p:to>
                                        <p:strVal val="visible"/>
                                      </p:to>
                                    </p:set>
                                    <p:animEffect transition="in" filter="fade">
                                      <p:cBhvr>
                                        <p:cTn id="52" dur="1000"/>
                                        <p:tgtEl>
                                          <p:spTgt spid="2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1000"/>
                                        <p:tgtEl>
                                          <p:spTgt spid="285"/>
                                        </p:tgtEl>
                                      </p:cBhvr>
                                    </p:animEffect>
                                    <p:set>
                                      <p:cBhvr>
                                        <p:cTn id="57" dur="1" fill="hold">
                                          <p:stCondLst>
                                            <p:cond delay="1000"/>
                                          </p:stCondLst>
                                        </p:cTn>
                                        <p:tgtEl>
                                          <p:spTgt spid="285"/>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1000"/>
                                        <p:tgtEl>
                                          <p:spTgt spid="286"/>
                                        </p:tgtEl>
                                      </p:cBhvr>
                                    </p:animEffect>
                                    <p:set>
                                      <p:cBhvr>
                                        <p:cTn id="62" dur="1" fill="hold">
                                          <p:stCondLst>
                                            <p:cond delay="1000"/>
                                          </p:stCondLst>
                                        </p:cTn>
                                        <p:tgtEl>
                                          <p:spTgt spid="286"/>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92"/>
                                        </p:tgtEl>
                                        <p:attrNameLst>
                                          <p:attrName>style.visibility</p:attrName>
                                        </p:attrNameLst>
                                      </p:cBhvr>
                                      <p:to>
                                        <p:strVal val="visible"/>
                                      </p:to>
                                    </p:set>
                                    <p:animEffect transition="in" filter="fade">
                                      <p:cBhvr>
                                        <p:cTn id="67" dur="1000"/>
                                        <p:tgtEl>
                                          <p:spTgt spid="29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91"/>
                                        </p:tgtEl>
                                        <p:attrNameLst>
                                          <p:attrName>style.visibility</p:attrName>
                                        </p:attrNameLst>
                                      </p:cBhvr>
                                      <p:to>
                                        <p:strVal val="visible"/>
                                      </p:to>
                                    </p:set>
                                    <p:animEffect transition="in" filter="fade">
                                      <p:cBhvr>
                                        <p:cTn id="72" dur="1000"/>
                                        <p:tgtEl>
                                          <p:spTgt spid="29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000"/>
                                        <p:tgtEl>
                                          <p:spTgt spid="292"/>
                                        </p:tgtEl>
                                      </p:cBhvr>
                                    </p:animEffect>
                                    <p:set>
                                      <p:cBhvr>
                                        <p:cTn id="77" dur="1" fill="hold">
                                          <p:stCondLst>
                                            <p:cond delay="1000"/>
                                          </p:stCondLst>
                                        </p:cTn>
                                        <p:tgtEl>
                                          <p:spTgt spid="29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1000"/>
                                        <p:tgtEl>
                                          <p:spTgt spid="291"/>
                                        </p:tgtEl>
                                      </p:cBhvr>
                                    </p:animEffect>
                                    <p:set>
                                      <p:cBhvr>
                                        <p:cTn id="82" dur="1" fill="hold">
                                          <p:stCondLst>
                                            <p:cond delay="1000"/>
                                          </p:stCondLst>
                                        </p:cTn>
                                        <p:tgtEl>
                                          <p:spTgt spid="291"/>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87"/>
                                        </p:tgtEl>
                                        <p:attrNameLst>
                                          <p:attrName>style.visibility</p:attrName>
                                        </p:attrNameLst>
                                      </p:cBhvr>
                                      <p:to>
                                        <p:strVal val="visible"/>
                                      </p:to>
                                    </p:set>
                                    <p:animEffect transition="in" filter="fade">
                                      <p:cBhvr>
                                        <p:cTn id="87" dur="1000"/>
                                        <p:tgtEl>
                                          <p:spTgt spid="28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88"/>
                                        </p:tgtEl>
                                        <p:attrNameLst>
                                          <p:attrName>style.visibility</p:attrName>
                                        </p:attrNameLst>
                                      </p:cBhvr>
                                      <p:to>
                                        <p:strVal val="visible"/>
                                      </p:to>
                                    </p:set>
                                    <p:animEffect transition="in" filter="fade">
                                      <p:cBhvr>
                                        <p:cTn id="92" dur="1000"/>
                                        <p:tgtEl>
                                          <p:spTgt spid="288"/>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1000"/>
                                        <p:tgtEl>
                                          <p:spTgt spid="287"/>
                                        </p:tgtEl>
                                      </p:cBhvr>
                                    </p:animEffect>
                                    <p:set>
                                      <p:cBhvr>
                                        <p:cTn id="97" dur="1" fill="hold">
                                          <p:stCondLst>
                                            <p:cond delay="1000"/>
                                          </p:stCondLst>
                                        </p:cTn>
                                        <p:tgtEl>
                                          <p:spTgt spid="287"/>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1000"/>
                                        <p:tgtEl>
                                          <p:spTgt spid="288"/>
                                        </p:tgtEl>
                                      </p:cBhvr>
                                    </p:animEffect>
                                    <p:set>
                                      <p:cBhvr>
                                        <p:cTn id="102" dur="1" fill="hold">
                                          <p:stCondLst>
                                            <p:cond delay="1000"/>
                                          </p:stCondLst>
                                        </p:cTn>
                                        <p:tgtEl>
                                          <p:spTgt spid="28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89"/>
                                        </p:tgtEl>
                                        <p:attrNameLst>
                                          <p:attrName>style.visibility</p:attrName>
                                        </p:attrNameLst>
                                      </p:cBhvr>
                                      <p:to>
                                        <p:strVal val="visible"/>
                                      </p:to>
                                    </p:set>
                                    <p:animEffect transition="in" filter="fade">
                                      <p:cBhvr>
                                        <p:cTn id="107" dur="1000"/>
                                        <p:tgtEl>
                                          <p:spTgt spid="289"/>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90"/>
                                        </p:tgtEl>
                                        <p:attrNameLst>
                                          <p:attrName>style.visibility</p:attrName>
                                        </p:attrNameLst>
                                      </p:cBhvr>
                                      <p:to>
                                        <p:strVal val="visible"/>
                                      </p:to>
                                    </p:set>
                                    <p:animEffect transition="in" filter="fade">
                                      <p:cBhvr>
                                        <p:cTn id="112" dur="1000"/>
                                        <p:tgtEl>
                                          <p:spTgt spid="29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nodeType="clickEffect">
                                  <p:stCondLst>
                                    <p:cond delay="0"/>
                                  </p:stCondLst>
                                  <p:childTnLst>
                                    <p:animEffect transition="out" filter="fade">
                                      <p:cBhvr>
                                        <p:cTn id="116" dur="1000"/>
                                        <p:tgtEl>
                                          <p:spTgt spid="289"/>
                                        </p:tgtEl>
                                      </p:cBhvr>
                                    </p:animEffect>
                                    <p:set>
                                      <p:cBhvr>
                                        <p:cTn id="117" dur="1" fill="hold">
                                          <p:stCondLst>
                                            <p:cond delay="1000"/>
                                          </p:stCondLst>
                                        </p:cTn>
                                        <p:tgtEl>
                                          <p:spTgt spid="289"/>
                                        </p:tgtEl>
                                        <p:attrNameLst>
                                          <p:attrName>style.visibility</p:attrName>
                                        </p:attrNameLst>
                                      </p:cBhvr>
                                      <p:to>
                                        <p:strVal val="hidden"/>
                                      </p:to>
                                    </p:set>
                                  </p:childTnLst>
                                </p:cTn>
                              </p:par>
                            </p:childTnLst>
                          </p:cTn>
                        </p:par>
                      </p:childTnLst>
                    </p:cTn>
                  </p:par>
                  <p:par>
                    <p:cTn id="118" fill="hold">
                      <p:stCondLst>
                        <p:cond delay="indefinite"/>
                      </p:stCondLst>
                      <p:childTnLst>
                        <p:par>
                          <p:cTn id="119" fill="hold">
                            <p:stCondLst>
                              <p:cond delay="0"/>
                            </p:stCondLst>
                            <p:childTnLst>
                              <p:par>
                                <p:cTn id="120" presetID="10" presetClass="exit" presetSubtype="0" fill="hold" nodeType="clickEffect">
                                  <p:stCondLst>
                                    <p:cond delay="0"/>
                                  </p:stCondLst>
                                  <p:childTnLst>
                                    <p:animEffect transition="out" filter="fade">
                                      <p:cBhvr>
                                        <p:cTn id="121" dur="1000"/>
                                        <p:tgtEl>
                                          <p:spTgt spid="290"/>
                                        </p:tgtEl>
                                      </p:cBhvr>
                                    </p:animEffect>
                                    <p:set>
                                      <p:cBhvr>
                                        <p:cTn id="122" dur="1" fill="hold">
                                          <p:stCondLst>
                                            <p:cond delay="1000"/>
                                          </p:stCondLst>
                                        </p:cTn>
                                        <p:tgtEl>
                                          <p:spTgt spid="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33400" y="685800"/>
            <a:ext cx="8229600" cy="4419599"/>
          </a:xfrm>
          <a:prstGeom prst="rect">
            <a:avLst/>
          </a:prstGeom>
        </p:spPr>
        <p:txBody>
          <a:bodyPr vert="horz" lIns="91425" tIns="91425" rIns="91425" bIns="91425" rtlCol="0" anchor="t" anchorCtr="0">
            <a:noAutofit/>
          </a:bodyPr>
          <a:lstStyle>
            <a:lvl1pPr marL="342900" indent="-274320" algn="l" defTabSz="914400" rtl="0" eaLnBrk="1" latinLnBrk="0" hangingPunct="1">
              <a:spcBef>
                <a:spcPts val="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ts val="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ts val="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ts val="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ts val="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US" b="1" dirty="0" smtClean="0">
                <a:solidFill>
                  <a:schemeClr val="accent1"/>
                </a:solidFill>
              </a:rPr>
              <a:t>To sum up:</a:t>
            </a:r>
            <a:endParaRPr lang="en-US" sz="1100" b="1" dirty="0" smtClean="0">
              <a:solidFill>
                <a:schemeClr val="accent1"/>
              </a:solidFill>
            </a:endParaRPr>
          </a:p>
          <a:p>
            <a:pPr marL="68580" indent="0" algn="ctr">
              <a:buFont typeface="Wingdings 2" pitchFamily="18" charset="2"/>
              <a:buNone/>
            </a:pPr>
            <a:endParaRPr lang="en-US" sz="1200" b="1" dirty="0" smtClean="0">
              <a:solidFill>
                <a:schemeClr val="accent1"/>
              </a:solidFill>
            </a:endParaRPr>
          </a:p>
          <a:p>
            <a:pPr marL="68580" indent="0">
              <a:buNone/>
            </a:pPr>
            <a:r>
              <a:rPr lang="en-US" sz="2800" dirty="0" smtClean="0"/>
              <a:t>Elaborations are made up of significant and supporting details in a text.  Details can </a:t>
            </a:r>
            <a:r>
              <a:rPr lang="en-US" sz="2800" dirty="0"/>
              <a:t>be considered several different types of elaborations.  The strength in this strategy rests in the justification of the elaboration type identified.  When </a:t>
            </a:r>
            <a:r>
              <a:rPr lang="en-US" sz="2800" dirty="0" smtClean="0"/>
              <a:t>you can justify </a:t>
            </a:r>
            <a:r>
              <a:rPr lang="en-US" sz="2800" dirty="0"/>
              <a:t>which type of elaboration fits the detail the </a:t>
            </a:r>
            <a:r>
              <a:rPr lang="en-US" sz="2800" dirty="0" smtClean="0"/>
              <a:t>best, you have mastered this strategy!  </a:t>
            </a:r>
            <a:endParaRPr lang="en-US" sz="2800" dirty="0"/>
          </a:p>
        </p:txBody>
      </p:sp>
      <p:grpSp>
        <p:nvGrpSpPr>
          <p:cNvPr id="7" name="Group 6"/>
          <p:cNvGrpSpPr/>
          <p:nvPr/>
        </p:nvGrpSpPr>
        <p:grpSpPr>
          <a:xfrm>
            <a:off x="762000" y="5410200"/>
            <a:ext cx="7848600" cy="1066800"/>
            <a:chOff x="762000" y="5410200"/>
            <a:chExt cx="7848600" cy="1066800"/>
          </a:xfrm>
        </p:grpSpPr>
        <p:sp>
          <p:nvSpPr>
            <p:cNvPr id="5" name="Action Button: Home 4">
              <a:hlinkClick r:id="rId2" action="ppaction://hlinksldjump" highlightClick="1"/>
            </p:cNvPr>
            <p:cNvSpPr/>
            <p:nvPr/>
          </p:nvSpPr>
          <p:spPr>
            <a:xfrm>
              <a:off x="7543800" y="54102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769114"/>
              <a:ext cx="6781800" cy="707886"/>
            </a:xfrm>
            <a:prstGeom prst="rect">
              <a:avLst/>
            </a:prstGeom>
            <a:noFill/>
          </p:spPr>
          <p:txBody>
            <a:bodyPr wrap="square" rtlCol="0">
              <a:spAutoFit/>
            </a:bodyPr>
            <a:lstStyle/>
            <a:p>
              <a:pPr algn="r"/>
              <a:r>
                <a:rPr lang="en-US" sz="2000" i="1" dirty="0" smtClean="0"/>
                <a:t>Click to return home to the Foundation Skills for Active Reading</a:t>
              </a:r>
              <a:endParaRPr lang="en-US" sz="2000" i="1" dirty="0"/>
            </a:p>
          </p:txBody>
        </p:sp>
      </p:grpSp>
    </p:spTree>
    <p:extLst>
      <p:ext uri="{BB962C8B-B14F-4D97-AF65-F5344CB8AC3E}">
        <p14:creationId xmlns:p14="http://schemas.microsoft.com/office/powerpoint/2010/main" val="2763150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8" name="Shape 438"/>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dirty="0"/>
              <a:t>Academic vs Domain Specific</a:t>
            </a:r>
          </a:p>
        </p:txBody>
      </p:sp>
      <p:pic>
        <p:nvPicPr>
          <p:cNvPr id="439" name="Shape 439"/>
          <p:cNvPicPr preferRelativeResize="0"/>
          <p:nvPr/>
        </p:nvPicPr>
        <p:blipFill>
          <a:blip r:embed="rId3">
            <a:alphaModFix/>
          </a:blip>
          <a:stretch>
            <a:fillRect/>
          </a:stretch>
        </p:blipFill>
        <p:spPr>
          <a:xfrm>
            <a:off x="1250075" y="1354498"/>
            <a:ext cx="6378874" cy="5114867"/>
          </a:xfrm>
          <a:prstGeom prst="rect">
            <a:avLst/>
          </a:prstGeom>
          <a:noFill/>
          <a:ln>
            <a:noFill/>
          </a:ln>
        </p:spPr>
      </p:pic>
      <p:sp>
        <p:nvSpPr>
          <p:cNvPr id="440" name="Shape 440"/>
          <p:cNvSpPr txBox="1"/>
          <p:nvPr/>
        </p:nvSpPr>
        <p:spPr>
          <a:xfrm>
            <a:off x="395651" y="1682435"/>
            <a:ext cx="2716199" cy="4904799"/>
          </a:xfrm>
          <a:prstGeom prst="rect">
            <a:avLst/>
          </a:prstGeom>
          <a:noFill/>
          <a:ln>
            <a:noFill/>
          </a:ln>
        </p:spPr>
        <p:txBody>
          <a:bodyPr lIns="91425" tIns="91425" rIns="91425" bIns="91425" anchor="t" anchorCtr="0">
            <a:noAutofit/>
          </a:bodyPr>
          <a:lstStyle/>
          <a:p>
            <a:pPr rtl="0">
              <a:spcBef>
                <a:spcPts val="0"/>
              </a:spcBef>
              <a:buNone/>
            </a:pPr>
            <a:r>
              <a:rPr lang="en" sz="4800">
                <a:solidFill>
                  <a:srgbClr val="38761D"/>
                </a:solidFill>
              </a:rPr>
              <a:t>book</a:t>
            </a:r>
          </a:p>
          <a:p>
            <a:pPr rtl="0">
              <a:spcBef>
                <a:spcPts val="0"/>
              </a:spcBef>
              <a:buNone/>
            </a:pPr>
            <a:endParaRPr sz="4800">
              <a:solidFill>
                <a:srgbClr val="38761D"/>
              </a:solidFill>
            </a:endParaRPr>
          </a:p>
          <a:p>
            <a:pPr rtl="0">
              <a:spcBef>
                <a:spcPts val="0"/>
              </a:spcBef>
              <a:buNone/>
            </a:pPr>
            <a:r>
              <a:rPr lang="en" sz="4800">
                <a:solidFill>
                  <a:srgbClr val="38761D"/>
                </a:solidFill>
              </a:rPr>
              <a:t>food</a:t>
            </a:r>
          </a:p>
          <a:p>
            <a:pPr rtl="0">
              <a:spcBef>
                <a:spcPts val="0"/>
              </a:spcBef>
              <a:buNone/>
            </a:pPr>
            <a:endParaRPr sz="4800">
              <a:solidFill>
                <a:srgbClr val="38761D"/>
              </a:solidFill>
            </a:endParaRPr>
          </a:p>
          <a:p>
            <a:pPr>
              <a:spcBef>
                <a:spcPts val="0"/>
              </a:spcBef>
              <a:buNone/>
            </a:pPr>
            <a:r>
              <a:rPr lang="en" sz="4800">
                <a:solidFill>
                  <a:srgbClr val="38761D"/>
                </a:solidFill>
              </a:rPr>
              <a:t>tool</a:t>
            </a:r>
          </a:p>
        </p:txBody>
      </p:sp>
      <p:sp>
        <p:nvSpPr>
          <p:cNvPr id="441" name="Shape 441"/>
          <p:cNvSpPr txBox="1"/>
          <p:nvPr/>
        </p:nvSpPr>
        <p:spPr>
          <a:xfrm>
            <a:off x="288727" y="1176202"/>
            <a:ext cx="3389699" cy="5114799"/>
          </a:xfrm>
          <a:prstGeom prst="rect">
            <a:avLst/>
          </a:prstGeom>
          <a:noFill/>
          <a:ln>
            <a:noFill/>
          </a:ln>
        </p:spPr>
        <p:txBody>
          <a:bodyPr lIns="91425" tIns="91425" rIns="91425" bIns="91425" anchor="t" anchorCtr="0">
            <a:noAutofit/>
          </a:bodyPr>
          <a:lstStyle/>
          <a:p>
            <a:pPr rtl="0">
              <a:spcBef>
                <a:spcPts val="0"/>
              </a:spcBef>
              <a:buNone/>
            </a:pPr>
            <a:r>
              <a:rPr lang="en" sz="4800">
                <a:solidFill>
                  <a:srgbClr val="F1C232"/>
                </a:solidFill>
              </a:rPr>
              <a:t>novel</a:t>
            </a:r>
          </a:p>
          <a:p>
            <a:pPr rtl="0">
              <a:spcBef>
                <a:spcPts val="0"/>
              </a:spcBef>
              <a:buNone/>
            </a:pPr>
            <a:endParaRPr sz="4800">
              <a:solidFill>
                <a:srgbClr val="F1C232"/>
              </a:solidFill>
            </a:endParaRPr>
          </a:p>
          <a:p>
            <a:pPr rtl="0">
              <a:spcBef>
                <a:spcPts val="0"/>
              </a:spcBef>
              <a:buNone/>
            </a:pPr>
            <a:r>
              <a:rPr lang="en" sz="4800">
                <a:solidFill>
                  <a:srgbClr val="F1C232"/>
                </a:solidFill>
              </a:rPr>
              <a:t>meal</a:t>
            </a:r>
          </a:p>
          <a:p>
            <a:pPr rtl="0">
              <a:spcBef>
                <a:spcPts val="0"/>
              </a:spcBef>
              <a:buNone/>
            </a:pPr>
            <a:endParaRPr sz="4800">
              <a:solidFill>
                <a:srgbClr val="F1C232"/>
              </a:solidFill>
            </a:endParaRPr>
          </a:p>
          <a:p>
            <a:pPr>
              <a:spcBef>
                <a:spcPts val="0"/>
              </a:spcBef>
              <a:buNone/>
            </a:pPr>
            <a:r>
              <a:rPr lang="en" sz="4800">
                <a:solidFill>
                  <a:srgbClr val="F1C232"/>
                </a:solidFill>
              </a:rPr>
              <a:t>utensil</a:t>
            </a:r>
          </a:p>
        </p:txBody>
      </p:sp>
      <p:sp>
        <p:nvSpPr>
          <p:cNvPr id="442" name="Shape 442"/>
          <p:cNvSpPr txBox="1"/>
          <p:nvPr/>
        </p:nvSpPr>
        <p:spPr>
          <a:xfrm>
            <a:off x="139025" y="1497069"/>
            <a:ext cx="4106100" cy="5033199"/>
          </a:xfrm>
          <a:prstGeom prst="rect">
            <a:avLst/>
          </a:prstGeom>
          <a:noFill/>
          <a:ln>
            <a:noFill/>
          </a:ln>
        </p:spPr>
        <p:txBody>
          <a:bodyPr lIns="91425" tIns="91425" rIns="91425" bIns="91425" anchor="t" anchorCtr="0">
            <a:noAutofit/>
          </a:bodyPr>
          <a:lstStyle/>
          <a:p>
            <a:pPr rtl="0">
              <a:spcBef>
                <a:spcPts val="0"/>
              </a:spcBef>
              <a:buNone/>
            </a:pPr>
            <a:r>
              <a:rPr lang="en" sz="4800" dirty="0">
                <a:solidFill>
                  <a:srgbClr val="980000"/>
                </a:solidFill>
              </a:rPr>
              <a:t>prose</a:t>
            </a:r>
          </a:p>
          <a:p>
            <a:pPr rtl="0">
              <a:spcBef>
                <a:spcPts val="0"/>
              </a:spcBef>
              <a:buNone/>
            </a:pPr>
            <a:endParaRPr sz="4800" dirty="0">
              <a:solidFill>
                <a:srgbClr val="980000"/>
              </a:solidFill>
            </a:endParaRPr>
          </a:p>
          <a:p>
            <a:pPr rtl="0">
              <a:spcBef>
                <a:spcPts val="0"/>
              </a:spcBef>
              <a:buNone/>
            </a:pPr>
            <a:r>
              <a:rPr lang="en" sz="4800" dirty="0">
                <a:solidFill>
                  <a:srgbClr val="980000"/>
                </a:solidFill>
              </a:rPr>
              <a:t>cuisine</a:t>
            </a:r>
          </a:p>
          <a:p>
            <a:pPr rtl="0">
              <a:spcBef>
                <a:spcPts val="0"/>
              </a:spcBef>
              <a:buNone/>
            </a:pPr>
            <a:endParaRPr sz="4800" dirty="0">
              <a:solidFill>
                <a:srgbClr val="980000"/>
              </a:solidFill>
            </a:endParaRPr>
          </a:p>
          <a:p>
            <a:pPr>
              <a:spcBef>
                <a:spcPts val="0"/>
              </a:spcBef>
              <a:buNone/>
            </a:pPr>
            <a:r>
              <a:rPr lang="en" sz="4800" dirty="0">
                <a:solidFill>
                  <a:srgbClr val="980000"/>
                </a:solidFill>
              </a:rPr>
              <a:t>apparatus</a:t>
            </a:r>
          </a:p>
        </p:txBody>
      </p:sp>
      <p:sp>
        <p:nvSpPr>
          <p:cNvPr id="9" name="Shape 218"/>
          <p:cNvSpPr txBox="1">
            <a:spLocks/>
          </p:cNvSpPr>
          <p:nvPr/>
        </p:nvSpPr>
        <p:spPr>
          <a:xfrm>
            <a:off x="4648200" y="-152400"/>
            <a:ext cx="3505200" cy="792163"/>
          </a:xfrm>
          <a:prstGeom prst="rect">
            <a:avLst/>
          </a:prstGeom>
        </p:spPr>
        <p:txBody>
          <a:bodyPr vert="horz" lIns="91425" tIns="91425" rIns="91425" bIns="91425" rtlCol="0" anchor="b" anchorCtr="0">
            <a:noAutofit/>
          </a:bodyPr>
          <a:lstStyle>
            <a:lvl1pPr algn="l" defTabSz="914400" rtl="0" eaLnBrk="1" latinLnBrk="0" hangingPunct="1">
              <a:spcBef>
                <a:spcPts val="0"/>
              </a:spcBef>
              <a:buNone/>
              <a:defRPr sz="4000" kern="1200">
                <a:solidFill>
                  <a:schemeClr val="accent1"/>
                </a:solidFill>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 sz="2400" b="1" dirty="0" smtClean="0"/>
              <a:t>Vocabulary</a:t>
            </a:r>
            <a:endParaRPr lang="en" sz="2400" b="1" dirty="0"/>
          </a:p>
        </p:txBody>
      </p:sp>
      <p:sp>
        <p:nvSpPr>
          <p:cNvPr id="3" name="TextBox 2"/>
          <p:cNvSpPr txBox="1"/>
          <p:nvPr/>
        </p:nvSpPr>
        <p:spPr>
          <a:xfrm>
            <a:off x="1" y="5943600"/>
            <a:ext cx="9067800"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b="1" dirty="0" smtClean="0">
                <a:solidFill>
                  <a:schemeClr val="tx1"/>
                </a:solidFill>
              </a:rPr>
              <a:t>Click</a:t>
            </a:r>
            <a:r>
              <a:rPr lang="en-US" sz="2400" b="1" dirty="0" smtClean="0"/>
              <a:t> to see how 3 different vocabulary words change as they increase in tier level</a:t>
            </a:r>
            <a:endParaRPr lang="en-US" sz="2400" b="1" dirty="0"/>
          </a:p>
        </p:txBody>
      </p:sp>
      <p:sp>
        <p:nvSpPr>
          <p:cNvPr id="5" name="TextBox 4"/>
          <p:cNvSpPr txBox="1"/>
          <p:nvPr/>
        </p:nvSpPr>
        <p:spPr>
          <a:xfrm>
            <a:off x="5333999" y="4724400"/>
            <a:ext cx="3810001" cy="1200329"/>
          </a:xfrm>
          <a:prstGeom prst="rect">
            <a:avLst/>
          </a:prstGeom>
          <a:solidFill>
            <a:srgbClr val="00B050"/>
          </a:solidFill>
          <a:ln>
            <a:solidFill>
              <a:schemeClr val="bg1"/>
            </a:solidFill>
          </a:ln>
        </p:spPr>
        <p:txBody>
          <a:bodyPr wrap="square" rtlCol="0">
            <a:spAutoFit/>
          </a:bodyPr>
          <a:lstStyle/>
          <a:p>
            <a:r>
              <a:rPr lang="en" baseline="0" dirty="0" smtClean="0"/>
              <a:t>Tier 1 vocabulary words are the most basic of vocabulary words and are the most commonly used.</a:t>
            </a:r>
            <a:endParaRPr lang="en-US" dirty="0"/>
          </a:p>
        </p:txBody>
      </p:sp>
      <p:sp>
        <p:nvSpPr>
          <p:cNvPr id="2" name="TextBox 1"/>
          <p:cNvSpPr txBox="1"/>
          <p:nvPr/>
        </p:nvSpPr>
        <p:spPr>
          <a:xfrm>
            <a:off x="5334000" y="3352800"/>
            <a:ext cx="3810000" cy="1384995"/>
          </a:xfrm>
          <a:prstGeom prst="rect">
            <a:avLst/>
          </a:prstGeom>
          <a:solidFill>
            <a:srgbClr val="FFFF00"/>
          </a:solidFill>
          <a:ln>
            <a:solidFill>
              <a:schemeClr val="bg1"/>
            </a:solidFill>
          </a:ln>
        </p:spPr>
        <p:txBody>
          <a:bodyPr wrap="square" rtlCol="0">
            <a:spAutoFit/>
          </a:bodyPr>
          <a:lstStyle/>
          <a:p>
            <a:r>
              <a:rPr lang="en" sz="1400" baseline="0" dirty="0" smtClean="0"/>
              <a:t>Tier 2 words are academic vocabulary words.  These words have multiple meanings and can be seen in multiple content areas. Also, the meaning of the word is dependent on how the word is being used.</a:t>
            </a:r>
            <a:endParaRPr lang="en-US" sz="1400" dirty="0"/>
          </a:p>
        </p:txBody>
      </p:sp>
      <p:sp>
        <p:nvSpPr>
          <p:cNvPr id="13" name="TextBox 12"/>
          <p:cNvSpPr txBox="1"/>
          <p:nvPr/>
        </p:nvSpPr>
        <p:spPr>
          <a:xfrm>
            <a:off x="5334000" y="2183249"/>
            <a:ext cx="3810001" cy="1169551"/>
          </a:xfrm>
          <a:prstGeom prst="rect">
            <a:avLst/>
          </a:prstGeom>
          <a:solidFill>
            <a:srgbClr val="FF0000"/>
          </a:solidFill>
          <a:ln>
            <a:solidFill>
              <a:schemeClr val="bg1"/>
            </a:solidFill>
          </a:ln>
        </p:spPr>
        <p:txBody>
          <a:bodyPr wrap="square" rtlCol="0">
            <a:spAutoFit/>
          </a:bodyPr>
          <a:lstStyle/>
          <a:p>
            <a:r>
              <a:rPr lang="en" sz="1400" baseline="0" dirty="0" smtClean="0"/>
              <a:t>Tier 3 words are the least common vocabulary words.  These words are domain specific, meaning they have only 1 meaning and are used in only one domain. </a:t>
            </a:r>
            <a:endParaRPr lang="en-US" sz="1400" dirty="0"/>
          </a:p>
        </p:txBody>
      </p:sp>
    </p:spTree>
    <p:extLst>
      <p:ext uri="{BB962C8B-B14F-4D97-AF65-F5344CB8AC3E}">
        <p14:creationId xmlns:p14="http://schemas.microsoft.com/office/powerpoint/2010/main" val="148127168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1000"/>
                                        <p:tgtEl>
                                          <p:spTgt spid="4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440"/>
                                        </p:tgtEl>
                                      </p:cBhvr>
                                    </p:animEffect>
                                    <p:set>
                                      <p:cBhvr>
                                        <p:cTn id="12" dur="1" fill="hold">
                                          <p:stCondLst>
                                            <p:cond delay="1000"/>
                                          </p:stCondLst>
                                        </p:cTn>
                                        <p:tgtEl>
                                          <p:spTgt spid="44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1"/>
                                        </p:tgtEl>
                                        <p:attrNameLst>
                                          <p:attrName>style.visibility</p:attrName>
                                        </p:attrNameLst>
                                      </p:cBhvr>
                                      <p:to>
                                        <p:strVal val="visible"/>
                                      </p:to>
                                    </p:set>
                                    <p:animEffect transition="in" filter="fade">
                                      <p:cBhvr>
                                        <p:cTn id="17" dur="1000"/>
                                        <p:tgtEl>
                                          <p:spTgt spid="4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1000"/>
                                        <p:tgtEl>
                                          <p:spTgt spid="441"/>
                                        </p:tgtEl>
                                      </p:cBhvr>
                                    </p:animEffect>
                                    <p:set>
                                      <p:cBhvr>
                                        <p:cTn id="22" dur="1" fill="hold">
                                          <p:stCondLst>
                                            <p:cond delay="1000"/>
                                          </p:stCondLst>
                                        </p:cTn>
                                        <p:tgtEl>
                                          <p:spTgt spid="4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42"/>
                                        </p:tgtEl>
                                        <p:attrNameLst>
                                          <p:attrName>style.visibility</p:attrName>
                                        </p:attrNameLst>
                                      </p:cBhvr>
                                      <p:to>
                                        <p:strVal val="visible"/>
                                      </p:to>
                                    </p:set>
                                    <p:animEffect transition="in" filter="fade">
                                      <p:cBhvr>
                                        <p:cTn id="27" dur="1000"/>
                                        <p:tgtEl>
                                          <p:spTgt spid="44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442"/>
                                        </p:tgtEl>
                                      </p:cBhvr>
                                    </p:animEffect>
                                    <p:set>
                                      <p:cBhvr>
                                        <p:cTn id="32" dur="1" fill="hold">
                                          <p:stCondLst>
                                            <p:cond delay="1000"/>
                                          </p:stCondLst>
                                        </p:cTn>
                                        <p:tgtEl>
                                          <p:spTgt spid="4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0" y="76200"/>
            <a:ext cx="9144000" cy="1143200"/>
          </a:xfrm>
          <a:prstGeom prst="rect">
            <a:avLst/>
          </a:prstGeom>
        </p:spPr>
        <p:txBody>
          <a:bodyPr lIns="91425" tIns="91425" rIns="91425" bIns="91425" anchor="b" anchorCtr="0">
            <a:noAutofit/>
          </a:bodyPr>
          <a:lstStyle/>
          <a:p>
            <a:pPr lvl="0" algn="ctr" rtl="0">
              <a:spcBef>
                <a:spcPts val="0"/>
              </a:spcBef>
              <a:buNone/>
            </a:pPr>
            <a:r>
              <a:rPr lang="en" sz="2800" b="1" dirty="0" smtClean="0">
                <a:solidFill>
                  <a:schemeClr val="tx1"/>
                </a:solidFill>
              </a:rPr>
              <a:t>Use this analogy to help you picture the tiers:</a:t>
            </a:r>
            <a:endParaRPr lang="en" sz="2800" b="1" dirty="0">
              <a:solidFill>
                <a:schemeClr val="tx1"/>
              </a:solidFill>
            </a:endParaRPr>
          </a:p>
        </p:txBody>
      </p:sp>
      <p:grpSp>
        <p:nvGrpSpPr>
          <p:cNvPr id="3" name="Group 2"/>
          <p:cNvGrpSpPr/>
          <p:nvPr/>
        </p:nvGrpSpPr>
        <p:grpSpPr>
          <a:xfrm>
            <a:off x="2585724" y="1235578"/>
            <a:ext cx="2956557" cy="5711324"/>
            <a:chOff x="2636521" y="860007"/>
            <a:chExt cx="2956557" cy="4283493"/>
          </a:xfrm>
        </p:grpSpPr>
        <p:grpSp>
          <p:nvGrpSpPr>
            <p:cNvPr id="2" name="Group 1"/>
            <p:cNvGrpSpPr/>
            <p:nvPr/>
          </p:nvGrpSpPr>
          <p:grpSpPr>
            <a:xfrm>
              <a:off x="3070714" y="860007"/>
              <a:ext cx="1622730" cy="2507914"/>
              <a:chOff x="3070714" y="860007"/>
              <a:chExt cx="1622730" cy="2507914"/>
            </a:xfrm>
          </p:grpSpPr>
          <p:pic>
            <p:nvPicPr>
              <p:cNvPr id="1028" name="Picture 4" descr="http://www.staples-3p.com/s7/is/image/Staples/s0969303_sc7?$splss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714" y="1745191"/>
                <a:ext cx="1622730" cy="162273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7d1.scene7.com/is/image/officedepot/950162_scene7?$OD-Dynamic$&amp;wid=450&amp;hei=45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9487" y="860007"/>
                <a:ext cx="885184" cy="885184"/>
              </a:xfrm>
              <a:prstGeom prst="rect">
                <a:avLst/>
              </a:prstGeom>
              <a:noFill/>
              <a:extLst>
                <a:ext uri="{909E8E84-426E-40DD-AFC4-6F175D3DCCD1}">
                  <a14:hiddenFill xmlns:a14="http://schemas.microsoft.com/office/drawing/2010/main">
                    <a:solidFill>
                      <a:srgbClr val="FFFFFF"/>
                    </a:solidFill>
                  </a14:hiddenFill>
                </a:ext>
              </a:extLst>
            </p:spPr>
          </p:pic>
        </p:grpSp>
        <p:pic>
          <p:nvPicPr>
            <p:cNvPr id="1034" name="Picture 10" descr="https://rwl10802.files.wordpress.com/2010/05/box-o-1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521" y="3295651"/>
              <a:ext cx="2956557" cy="1847849"/>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628650" y="1397000"/>
            <a:ext cx="2343150" cy="3939540"/>
          </a:xfrm>
          <a:prstGeom prst="rect">
            <a:avLst/>
          </a:prstGeom>
          <a:noFill/>
        </p:spPr>
        <p:txBody>
          <a:bodyPr wrap="square" rtlCol="0">
            <a:spAutoFit/>
          </a:bodyPr>
          <a:lstStyle/>
          <a:p>
            <a:r>
              <a:rPr lang="en-US" sz="2400" dirty="0" smtClean="0">
                <a:solidFill>
                  <a:srgbClr val="FF0000"/>
                </a:solidFill>
              </a:rPr>
              <a:t>Think</a:t>
            </a:r>
            <a:r>
              <a:rPr lang="en-US" sz="2400" dirty="0" smtClean="0"/>
              <a:t> </a:t>
            </a:r>
            <a:r>
              <a:rPr lang="en-US" sz="2400" dirty="0" smtClean="0">
                <a:solidFill>
                  <a:srgbClr val="00B050"/>
                </a:solidFill>
              </a:rPr>
              <a:t>of</a:t>
            </a:r>
            <a:r>
              <a:rPr lang="en-US" sz="2400" dirty="0" smtClean="0"/>
              <a:t> </a:t>
            </a:r>
            <a:r>
              <a:rPr lang="en-US" sz="2400" dirty="0" smtClean="0">
                <a:solidFill>
                  <a:srgbClr val="00B0F0"/>
                </a:solidFill>
              </a:rPr>
              <a:t>the</a:t>
            </a:r>
            <a:r>
              <a:rPr lang="en-US" sz="2400" dirty="0" smtClean="0"/>
              <a:t> </a:t>
            </a:r>
            <a:r>
              <a:rPr lang="en-US" sz="2400" dirty="0" smtClean="0">
                <a:solidFill>
                  <a:schemeClr val="accent2">
                    <a:lumMod val="75000"/>
                  </a:schemeClr>
                </a:solidFill>
              </a:rPr>
              <a:t>tiers</a:t>
            </a:r>
            <a:r>
              <a:rPr lang="en-US" sz="2400" dirty="0" smtClean="0"/>
              <a:t> </a:t>
            </a:r>
            <a:r>
              <a:rPr lang="en-US" sz="2400" dirty="0" smtClean="0">
                <a:solidFill>
                  <a:srgbClr val="7030A0"/>
                </a:solidFill>
              </a:rPr>
              <a:t>as</a:t>
            </a:r>
            <a:r>
              <a:rPr lang="en-US" sz="2400" dirty="0" smtClean="0"/>
              <a:t> </a:t>
            </a:r>
            <a:r>
              <a:rPr lang="en-US" sz="2400" dirty="0" smtClean="0">
                <a:solidFill>
                  <a:srgbClr val="FF6600"/>
                </a:solidFill>
              </a:rPr>
              <a:t>boxes</a:t>
            </a:r>
            <a:r>
              <a:rPr lang="en-US" sz="2400" dirty="0" smtClean="0"/>
              <a:t> </a:t>
            </a:r>
            <a:r>
              <a:rPr lang="en-US" sz="2400" dirty="0" smtClean="0">
                <a:solidFill>
                  <a:srgbClr val="FF00FF"/>
                </a:solidFill>
              </a:rPr>
              <a:t>of </a:t>
            </a:r>
            <a:r>
              <a:rPr lang="en-US" sz="2400" dirty="0" smtClean="0">
                <a:solidFill>
                  <a:srgbClr val="FFFF00"/>
                </a:solidFill>
                <a:effectLst>
                  <a:outerShdw blurRad="38100" dist="38100" dir="2700000" algn="tl">
                    <a:srgbClr val="000000">
                      <a:alpha val="43137"/>
                    </a:srgbClr>
                  </a:outerShdw>
                </a:effectLst>
              </a:rPr>
              <a:t>crayons</a:t>
            </a:r>
            <a:r>
              <a:rPr lang="en-US" sz="2400" dirty="0" smtClean="0"/>
              <a:t>.</a:t>
            </a:r>
          </a:p>
          <a:p>
            <a:endParaRPr lang="en-US" sz="1800" dirty="0"/>
          </a:p>
          <a:p>
            <a:r>
              <a:rPr lang="en-US" sz="3200" dirty="0" smtClean="0"/>
              <a:t>Which box would make the best picture?</a:t>
            </a:r>
            <a:endParaRPr lang="en-US" sz="3200" dirty="0"/>
          </a:p>
        </p:txBody>
      </p:sp>
      <p:sp>
        <p:nvSpPr>
          <p:cNvPr id="5" name="TextBox 4"/>
          <p:cNvSpPr txBox="1"/>
          <p:nvPr/>
        </p:nvSpPr>
        <p:spPr>
          <a:xfrm>
            <a:off x="4642644" y="1496111"/>
            <a:ext cx="3067050" cy="400110"/>
          </a:xfrm>
          <a:prstGeom prst="rect">
            <a:avLst/>
          </a:prstGeom>
          <a:noFill/>
        </p:spPr>
        <p:txBody>
          <a:bodyPr wrap="square" rtlCol="0">
            <a:spAutoFit/>
          </a:bodyPr>
          <a:lstStyle/>
          <a:p>
            <a:r>
              <a:rPr lang="en-US" sz="2000" dirty="0" smtClean="0"/>
              <a:t>Box of 8:  </a:t>
            </a:r>
            <a:r>
              <a:rPr lang="en-US" sz="2000" dirty="0" smtClean="0">
                <a:solidFill>
                  <a:schemeClr val="accent2">
                    <a:lumMod val="50000"/>
                  </a:schemeClr>
                </a:solidFill>
              </a:rPr>
              <a:t>Brown</a:t>
            </a:r>
            <a:endParaRPr lang="en-US" sz="2000" dirty="0">
              <a:solidFill>
                <a:schemeClr val="accent2">
                  <a:lumMod val="50000"/>
                </a:schemeClr>
              </a:solidFill>
            </a:endParaRPr>
          </a:p>
        </p:txBody>
      </p:sp>
      <p:sp>
        <p:nvSpPr>
          <p:cNvPr id="13" name="TextBox 12"/>
          <p:cNvSpPr txBox="1"/>
          <p:nvPr/>
        </p:nvSpPr>
        <p:spPr>
          <a:xfrm>
            <a:off x="4642647" y="2915981"/>
            <a:ext cx="4501355" cy="707886"/>
          </a:xfrm>
          <a:prstGeom prst="rect">
            <a:avLst/>
          </a:prstGeom>
          <a:noFill/>
        </p:spPr>
        <p:txBody>
          <a:bodyPr wrap="square" rtlCol="0">
            <a:spAutoFit/>
          </a:bodyPr>
          <a:lstStyle/>
          <a:p>
            <a:r>
              <a:rPr lang="en-US" sz="2000" dirty="0" smtClean="0"/>
              <a:t>Box of 64:  </a:t>
            </a:r>
            <a:r>
              <a:rPr lang="en-US" sz="2000" dirty="0" smtClean="0">
                <a:solidFill>
                  <a:schemeClr val="accent2">
                    <a:lumMod val="50000"/>
                  </a:schemeClr>
                </a:solidFill>
              </a:rPr>
              <a:t>Sand, Tan, Khaki, Copper</a:t>
            </a:r>
            <a:endParaRPr lang="en-US" sz="2000" dirty="0">
              <a:solidFill>
                <a:schemeClr val="accent2">
                  <a:lumMod val="50000"/>
                </a:schemeClr>
              </a:solidFill>
            </a:endParaRPr>
          </a:p>
        </p:txBody>
      </p:sp>
      <p:sp>
        <p:nvSpPr>
          <p:cNvPr id="14" name="TextBox 13"/>
          <p:cNvSpPr txBox="1"/>
          <p:nvPr/>
        </p:nvSpPr>
        <p:spPr>
          <a:xfrm>
            <a:off x="5671347" y="4706464"/>
            <a:ext cx="3196431" cy="1323439"/>
          </a:xfrm>
          <a:prstGeom prst="rect">
            <a:avLst/>
          </a:prstGeom>
          <a:noFill/>
        </p:spPr>
        <p:txBody>
          <a:bodyPr wrap="square" rtlCol="0">
            <a:spAutoFit/>
          </a:bodyPr>
          <a:lstStyle/>
          <a:p>
            <a:r>
              <a:rPr lang="en-US" sz="2000" dirty="0" smtClean="0"/>
              <a:t>Box of 120:  </a:t>
            </a:r>
          </a:p>
          <a:p>
            <a:r>
              <a:rPr lang="en-US" sz="2000" dirty="0" smtClean="0">
                <a:solidFill>
                  <a:schemeClr val="accent2">
                    <a:lumMod val="50000"/>
                  </a:schemeClr>
                </a:solidFill>
              </a:rPr>
              <a:t>Almond, Antique Brass, </a:t>
            </a:r>
          </a:p>
          <a:p>
            <a:r>
              <a:rPr lang="en-US" sz="2000" dirty="0" smtClean="0">
                <a:solidFill>
                  <a:schemeClr val="accent2">
                    <a:lumMod val="50000"/>
                  </a:schemeClr>
                </a:solidFill>
              </a:rPr>
              <a:t>Beaver, Raw Sienna, </a:t>
            </a:r>
          </a:p>
          <a:p>
            <a:r>
              <a:rPr lang="en-US" sz="2000" dirty="0" smtClean="0">
                <a:solidFill>
                  <a:schemeClr val="accent2">
                    <a:lumMod val="50000"/>
                  </a:schemeClr>
                </a:solidFill>
              </a:rPr>
              <a:t>Tumbleweed, Chestnut</a:t>
            </a:r>
            <a:endParaRPr lang="en-US" sz="2000" dirty="0">
              <a:solidFill>
                <a:schemeClr val="accent2">
                  <a:lumMod val="50000"/>
                </a:schemeClr>
              </a:solidFill>
            </a:endParaRPr>
          </a:p>
        </p:txBody>
      </p:sp>
    </p:spTree>
    <p:extLst>
      <p:ext uri="{BB962C8B-B14F-4D97-AF65-F5344CB8AC3E}">
        <p14:creationId xmlns:p14="http://schemas.microsoft.com/office/powerpoint/2010/main" val="1851966515"/>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Shape 454"/>
          <p:cNvSpPr txBox="1">
            <a:spLocks noGrp="1"/>
          </p:cNvSpPr>
          <p:nvPr>
            <p:ph type="body" idx="1"/>
          </p:nvPr>
        </p:nvSpPr>
        <p:spPr>
          <a:xfrm>
            <a:off x="0" y="0"/>
            <a:ext cx="9144000" cy="4967599"/>
          </a:xfrm>
          <a:prstGeom prst="rect">
            <a:avLst/>
          </a:prstGeom>
          <a:solidFill>
            <a:schemeClr val="bg1"/>
          </a:solidFill>
        </p:spPr>
        <p:txBody>
          <a:bodyPr lIns="91425" tIns="91425" rIns="91425" bIns="91425" anchor="t" anchorCtr="0">
            <a:noAutofit/>
          </a:bodyPr>
          <a:lstStyle/>
          <a:p>
            <a:pPr>
              <a:spcBef>
                <a:spcPts val="0"/>
              </a:spcBef>
              <a:buNone/>
            </a:pPr>
            <a:r>
              <a:rPr lang="en" dirty="0" smtClean="0"/>
              <a:t>   Sorting vocabulary words into tier 2 and 3 categories helps to learn the difference between the two.  Identifying upper level vocabulary is the first step toward using it in your own writing! How would you sort these words?  Click to see my answers.</a:t>
            </a:r>
            <a:endParaRPr lang="en" sz="2400" dirty="0"/>
          </a:p>
        </p:txBody>
      </p:sp>
      <p:pic>
        <p:nvPicPr>
          <p:cNvPr id="455" name="Shape 455"/>
          <p:cNvPicPr preferRelativeResize="0"/>
          <p:nvPr/>
        </p:nvPicPr>
        <p:blipFill>
          <a:blip r:embed="rId3">
            <a:alphaModFix/>
          </a:blip>
          <a:stretch>
            <a:fillRect/>
          </a:stretch>
        </p:blipFill>
        <p:spPr>
          <a:xfrm>
            <a:off x="0" y="1981200"/>
            <a:ext cx="3271701" cy="4876800"/>
          </a:xfrm>
          <a:prstGeom prst="rect">
            <a:avLst/>
          </a:prstGeom>
          <a:noFill/>
          <a:ln>
            <a:noFill/>
          </a:ln>
        </p:spPr>
      </p:pic>
      <p:graphicFrame>
        <p:nvGraphicFramePr>
          <p:cNvPr id="456" name="Shape 456"/>
          <p:cNvGraphicFramePr/>
          <p:nvPr>
            <p:extLst>
              <p:ext uri="{D42A27DB-BD31-4B8C-83A1-F6EECF244321}">
                <p14:modId xmlns:p14="http://schemas.microsoft.com/office/powerpoint/2010/main" val="1484319616"/>
              </p:ext>
            </p:extLst>
          </p:nvPr>
        </p:nvGraphicFramePr>
        <p:xfrm>
          <a:off x="3271700" y="2030880"/>
          <a:ext cx="5872300" cy="5116680"/>
        </p:xfrm>
        <a:graphic>
          <a:graphicData uri="http://schemas.openxmlformats.org/drawingml/2006/table">
            <a:tbl>
              <a:tblPr>
                <a:noFill/>
              </a:tblPr>
              <a:tblGrid>
                <a:gridCol w="1321052"/>
                <a:gridCol w="146415"/>
                <a:gridCol w="1174637"/>
                <a:gridCol w="3230196"/>
              </a:tblGrid>
              <a:tr h="1341080">
                <a:tc gridSpan="3">
                  <a:txBody>
                    <a:bodyPr/>
                    <a:lstStyle/>
                    <a:p>
                      <a:pPr lvl="0" rtl="0">
                        <a:spcBef>
                          <a:spcPts val="0"/>
                        </a:spcBef>
                        <a:buNone/>
                      </a:pPr>
                      <a:r>
                        <a:rPr lang="en" sz="2400" b="1" dirty="0"/>
                        <a:t>Tier 2: Academic </a:t>
                      </a:r>
                      <a:r>
                        <a:rPr lang="en" sz="2400" b="1" dirty="0" smtClean="0"/>
                        <a:t>Vocabulary</a:t>
                      </a:r>
                      <a:endParaRPr lang="en" sz="2400" b="1" dirty="0"/>
                    </a:p>
                  </a:txBody>
                  <a:tcPr marL="91425" marR="91425" marT="121900" marB="121900">
                    <a:lnB w="12700" cap="flat" cmpd="sng" algn="ctr">
                      <a:solidFill>
                        <a:schemeClr val="tx1"/>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a:txBody>
                    <a:bodyPr/>
                    <a:lstStyle/>
                    <a:p>
                      <a:pPr lvl="0" rtl="0">
                        <a:spcBef>
                          <a:spcPts val="0"/>
                        </a:spcBef>
                        <a:buNone/>
                      </a:pPr>
                      <a:r>
                        <a:rPr lang="en" sz="2400" b="1" dirty="0"/>
                        <a:t>Tier 3: Domain Specific Vocabulary</a:t>
                      </a:r>
                    </a:p>
                  </a:txBody>
                  <a:tcPr marL="91425" marR="91425" marT="121900" marB="121900">
                    <a:lnB w="12700" cap="flat" cmpd="sng" algn="ctr">
                      <a:solidFill>
                        <a:schemeClr val="tx1"/>
                      </a:solidFill>
                      <a:prstDash val="solid"/>
                      <a:round/>
                      <a:headEnd type="none" w="med" len="med"/>
                      <a:tailEnd type="none" w="med" len="med"/>
                    </a:lnB>
                    <a:solidFill>
                      <a:srgbClr val="FF0000"/>
                    </a:solidFill>
                  </a:tcPr>
                </a:tc>
              </a:tr>
              <a:tr h="3775600">
                <a:tc>
                  <a:txBody>
                    <a:bodyPr/>
                    <a:lstStyle/>
                    <a:p>
                      <a:pPr lvl="0" rtl="0">
                        <a:spcBef>
                          <a:spcPts val="0"/>
                        </a:spcBef>
                        <a:buNone/>
                      </a:pPr>
                      <a:endParaRPr sz="2400" dirty="0"/>
                    </a:p>
                  </a:txBody>
                  <a:tcPr marL="91425" marR="91425" marT="121900" marB="12190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lvl="0" rtl="0">
                        <a:spcBef>
                          <a:spcPts val="0"/>
                        </a:spcBef>
                        <a:buNone/>
                      </a:pPr>
                      <a:endParaRPr sz="2400" dirty="0"/>
                    </a:p>
                  </a:txBody>
                  <a:tcPr marL="91425" marR="91425" marT="121900" marB="12190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a:txBody>
                    <a:bodyPr/>
                    <a:lstStyle/>
                    <a:p>
                      <a:pPr lvl="0" rtl="0">
                        <a:spcBef>
                          <a:spcPts val="0"/>
                        </a:spcBef>
                        <a:buNone/>
                      </a:pPr>
                      <a:endParaRPr sz="2400" dirty="0"/>
                    </a:p>
                  </a:txBody>
                  <a:tcPr marL="91425" marR="91425" marT="121900" marB="1219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 name="Group 2"/>
          <p:cNvGrpSpPr/>
          <p:nvPr/>
        </p:nvGrpSpPr>
        <p:grpSpPr>
          <a:xfrm>
            <a:off x="3271701" y="3397811"/>
            <a:ext cx="2717203" cy="2926789"/>
            <a:chOff x="3271701" y="3135087"/>
            <a:chExt cx="2717203" cy="2926789"/>
          </a:xfrm>
        </p:grpSpPr>
        <p:sp>
          <p:nvSpPr>
            <p:cNvPr id="4" name="TextBox 3"/>
            <p:cNvSpPr txBox="1"/>
            <p:nvPr/>
          </p:nvSpPr>
          <p:spPr>
            <a:xfrm>
              <a:off x="3271701" y="3135087"/>
              <a:ext cx="958917" cy="1200329"/>
            </a:xfrm>
            <a:prstGeom prst="rect">
              <a:avLst/>
            </a:prstGeom>
            <a:noFill/>
          </p:spPr>
          <p:txBody>
            <a:bodyPr wrap="none" rtlCol="0">
              <a:spAutoFit/>
            </a:bodyPr>
            <a:lstStyle/>
            <a:p>
              <a:r>
                <a:rPr lang="en-US" dirty="0"/>
                <a:t>Width</a:t>
              </a:r>
            </a:p>
            <a:p>
              <a:r>
                <a:rPr lang="en-US" dirty="0" smtClean="0"/>
                <a:t>Height</a:t>
              </a:r>
              <a:endParaRPr lang="en-US" dirty="0"/>
            </a:p>
            <a:p>
              <a:r>
                <a:rPr lang="en-US" dirty="0"/>
                <a:t>Meter</a:t>
              </a:r>
            </a:p>
            <a:p>
              <a:r>
                <a:rPr lang="en-US" dirty="0" smtClean="0"/>
                <a:t>Length</a:t>
              </a:r>
              <a:endParaRPr lang="en-US" dirty="0"/>
            </a:p>
          </p:txBody>
        </p:sp>
        <p:sp>
          <p:nvSpPr>
            <p:cNvPr id="9" name="TextBox 8"/>
            <p:cNvSpPr txBox="1"/>
            <p:nvPr/>
          </p:nvSpPr>
          <p:spPr>
            <a:xfrm>
              <a:off x="3271703" y="4270070"/>
              <a:ext cx="1002197" cy="1200329"/>
            </a:xfrm>
            <a:prstGeom prst="rect">
              <a:avLst/>
            </a:prstGeom>
            <a:noFill/>
          </p:spPr>
          <p:txBody>
            <a:bodyPr wrap="none" rtlCol="0">
              <a:spAutoFit/>
            </a:bodyPr>
            <a:lstStyle/>
            <a:p>
              <a:r>
                <a:rPr lang="en-US" dirty="0" smtClean="0"/>
                <a:t>Foot</a:t>
              </a:r>
              <a:endParaRPr lang="en-US" dirty="0"/>
            </a:p>
            <a:p>
              <a:r>
                <a:rPr lang="en-US" dirty="0" smtClean="0"/>
                <a:t>Pounds</a:t>
              </a:r>
              <a:endParaRPr lang="en-US" dirty="0"/>
            </a:p>
            <a:p>
              <a:r>
                <a:rPr lang="en-US" dirty="0" smtClean="0"/>
                <a:t>Mile</a:t>
              </a:r>
              <a:endParaRPr lang="en-US" dirty="0"/>
            </a:p>
            <a:p>
              <a:r>
                <a:rPr lang="en-US" dirty="0" smtClean="0"/>
                <a:t>Width</a:t>
              </a:r>
              <a:endParaRPr lang="en-US" dirty="0"/>
            </a:p>
          </p:txBody>
        </p:sp>
        <p:sp>
          <p:nvSpPr>
            <p:cNvPr id="11" name="TextBox 10"/>
            <p:cNvSpPr txBox="1"/>
            <p:nvPr/>
          </p:nvSpPr>
          <p:spPr>
            <a:xfrm>
              <a:off x="3271703" y="5415545"/>
              <a:ext cx="1252266" cy="646331"/>
            </a:xfrm>
            <a:prstGeom prst="rect">
              <a:avLst/>
            </a:prstGeom>
            <a:noFill/>
          </p:spPr>
          <p:txBody>
            <a:bodyPr wrap="none" rtlCol="0">
              <a:spAutoFit/>
            </a:bodyPr>
            <a:lstStyle/>
            <a:p>
              <a:r>
                <a:rPr lang="en-US" dirty="0" smtClean="0"/>
                <a:t>Area</a:t>
              </a:r>
              <a:endParaRPr lang="en-US" dirty="0"/>
            </a:p>
            <a:p>
              <a:r>
                <a:rPr lang="en-US" dirty="0" smtClean="0"/>
                <a:t>Perimeter</a:t>
              </a:r>
              <a:endParaRPr lang="en-US" dirty="0"/>
            </a:p>
          </p:txBody>
        </p:sp>
        <p:sp>
          <p:nvSpPr>
            <p:cNvPr id="12" name="TextBox 11"/>
            <p:cNvSpPr txBox="1"/>
            <p:nvPr/>
          </p:nvSpPr>
          <p:spPr>
            <a:xfrm>
              <a:off x="4362255" y="3166755"/>
              <a:ext cx="1168910" cy="1200329"/>
            </a:xfrm>
            <a:prstGeom prst="rect">
              <a:avLst/>
            </a:prstGeom>
            <a:noFill/>
          </p:spPr>
          <p:txBody>
            <a:bodyPr wrap="none" rtlCol="0">
              <a:spAutoFit/>
            </a:bodyPr>
            <a:lstStyle/>
            <a:p>
              <a:r>
                <a:rPr lang="en-US" dirty="0" smtClean="0"/>
                <a:t>Scale</a:t>
              </a:r>
            </a:p>
            <a:p>
              <a:r>
                <a:rPr lang="en-US" dirty="0" smtClean="0"/>
                <a:t>Radius</a:t>
              </a:r>
            </a:p>
            <a:p>
              <a:r>
                <a:rPr lang="en-US" dirty="0" smtClean="0"/>
                <a:t>Distance</a:t>
              </a:r>
            </a:p>
            <a:p>
              <a:r>
                <a:rPr lang="en-US" dirty="0" smtClean="0"/>
                <a:t>Ruler</a:t>
              </a:r>
              <a:endParaRPr lang="en-US" dirty="0"/>
            </a:p>
          </p:txBody>
        </p:sp>
        <p:sp>
          <p:nvSpPr>
            <p:cNvPr id="13" name="TextBox 12"/>
            <p:cNvSpPr txBox="1"/>
            <p:nvPr/>
          </p:nvSpPr>
          <p:spPr>
            <a:xfrm>
              <a:off x="4366344" y="4249186"/>
              <a:ext cx="1622560" cy="923330"/>
            </a:xfrm>
            <a:prstGeom prst="rect">
              <a:avLst/>
            </a:prstGeom>
            <a:noFill/>
          </p:spPr>
          <p:txBody>
            <a:bodyPr wrap="none" rtlCol="0">
              <a:spAutoFit/>
            </a:bodyPr>
            <a:lstStyle/>
            <a:p>
              <a:r>
                <a:rPr lang="en-US" dirty="0" smtClean="0"/>
                <a:t>Age</a:t>
              </a:r>
            </a:p>
            <a:p>
              <a:r>
                <a:rPr lang="en-US" dirty="0" smtClean="0"/>
                <a:t>Time</a:t>
              </a:r>
            </a:p>
            <a:p>
              <a:r>
                <a:rPr lang="en-US" dirty="0" smtClean="0"/>
                <a:t>Temperature</a:t>
              </a:r>
              <a:endParaRPr lang="en-US" dirty="0"/>
            </a:p>
          </p:txBody>
        </p:sp>
        <p:sp>
          <p:nvSpPr>
            <p:cNvPr id="15" name="TextBox 14"/>
            <p:cNvSpPr txBox="1"/>
            <p:nvPr/>
          </p:nvSpPr>
          <p:spPr>
            <a:xfrm>
              <a:off x="4390096" y="5049120"/>
              <a:ext cx="705642" cy="646331"/>
            </a:xfrm>
            <a:prstGeom prst="rect">
              <a:avLst/>
            </a:prstGeom>
            <a:noFill/>
          </p:spPr>
          <p:txBody>
            <a:bodyPr wrap="none" rtlCol="0">
              <a:spAutoFit/>
            </a:bodyPr>
            <a:lstStyle/>
            <a:p>
              <a:r>
                <a:rPr lang="en-US" dirty="0" smtClean="0"/>
                <a:t>Cup</a:t>
              </a:r>
            </a:p>
            <a:p>
              <a:r>
                <a:rPr lang="en-US" dirty="0" smtClean="0"/>
                <a:t>Yard</a:t>
              </a:r>
              <a:endParaRPr lang="en-US" dirty="0"/>
            </a:p>
          </p:txBody>
        </p:sp>
      </p:grpSp>
      <p:grpSp>
        <p:nvGrpSpPr>
          <p:cNvPr id="5" name="Group 4"/>
          <p:cNvGrpSpPr/>
          <p:nvPr/>
        </p:nvGrpSpPr>
        <p:grpSpPr>
          <a:xfrm>
            <a:off x="5953547" y="3429000"/>
            <a:ext cx="1877437" cy="1537634"/>
            <a:chOff x="5953547" y="3166754"/>
            <a:chExt cx="1877437" cy="1537634"/>
          </a:xfrm>
        </p:grpSpPr>
        <p:sp>
          <p:nvSpPr>
            <p:cNvPr id="10" name="TextBox 9"/>
            <p:cNvSpPr txBox="1"/>
            <p:nvPr/>
          </p:nvSpPr>
          <p:spPr>
            <a:xfrm>
              <a:off x="5953547" y="3166754"/>
              <a:ext cx="1877437" cy="923330"/>
            </a:xfrm>
            <a:prstGeom prst="rect">
              <a:avLst/>
            </a:prstGeom>
            <a:noFill/>
          </p:spPr>
          <p:txBody>
            <a:bodyPr wrap="none" rtlCol="0">
              <a:spAutoFit/>
            </a:bodyPr>
            <a:lstStyle/>
            <a:p>
              <a:r>
                <a:rPr lang="en-US" dirty="0" smtClean="0"/>
                <a:t>Tape Measure</a:t>
              </a:r>
              <a:endParaRPr lang="en-US" dirty="0"/>
            </a:p>
            <a:p>
              <a:r>
                <a:rPr lang="en-US" dirty="0" smtClean="0"/>
                <a:t>Circumference</a:t>
              </a:r>
              <a:endParaRPr lang="en-US" dirty="0"/>
            </a:p>
            <a:p>
              <a:endParaRPr lang="en-US" dirty="0"/>
            </a:p>
          </p:txBody>
        </p:sp>
        <p:sp>
          <p:nvSpPr>
            <p:cNvPr id="14" name="TextBox 13"/>
            <p:cNvSpPr txBox="1"/>
            <p:nvPr/>
          </p:nvSpPr>
          <p:spPr>
            <a:xfrm>
              <a:off x="5953548" y="3771158"/>
              <a:ext cx="830677" cy="369332"/>
            </a:xfrm>
            <a:prstGeom prst="rect">
              <a:avLst/>
            </a:prstGeom>
            <a:noFill/>
          </p:spPr>
          <p:txBody>
            <a:bodyPr wrap="none" rtlCol="0">
              <a:spAutoFit/>
            </a:bodyPr>
            <a:lstStyle/>
            <a:p>
              <a:r>
                <a:rPr lang="en-US" dirty="0" smtClean="0"/>
                <a:t>Quart</a:t>
              </a:r>
              <a:endParaRPr lang="en-US" dirty="0"/>
            </a:p>
          </p:txBody>
        </p:sp>
        <p:sp>
          <p:nvSpPr>
            <p:cNvPr id="16" name="TextBox 15"/>
            <p:cNvSpPr txBox="1"/>
            <p:nvPr/>
          </p:nvSpPr>
          <p:spPr>
            <a:xfrm>
              <a:off x="5966433" y="4058057"/>
              <a:ext cx="1675459" cy="646331"/>
            </a:xfrm>
            <a:prstGeom prst="rect">
              <a:avLst/>
            </a:prstGeom>
            <a:noFill/>
          </p:spPr>
          <p:txBody>
            <a:bodyPr wrap="none" rtlCol="0">
              <a:spAutoFit/>
            </a:bodyPr>
            <a:lstStyle/>
            <a:p>
              <a:r>
                <a:rPr lang="en-US" dirty="0" smtClean="0"/>
                <a:t>Kilogram</a:t>
              </a:r>
            </a:p>
            <a:p>
              <a:r>
                <a:rPr lang="en-US" dirty="0" smtClean="0"/>
                <a:t>Thermometer</a:t>
              </a:r>
              <a:endParaRPr lang="en-US" dirty="0"/>
            </a:p>
          </p:txBody>
        </p:sp>
      </p:grpSp>
    </p:spTree>
    <p:extLst>
      <p:ext uri="{BB962C8B-B14F-4D97-AF65-F5344CB8AC3E}">
        <p14:creationId xmlns:p14="http://schemas.microsoft.com/office/powerpoint/2010/main" val="3657717745"/>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33400" y="685800"/>
            <a:ext cx="8229600" cy="4419599"/>
          </a:xfrm>
          <a:prstGeom prst="rect">
            <a:avLst/>
          </a:prstGeom>
        </p:spPr>
        <p:txBody>
          <a:bodyPr vert="horz" lIns="91425" tIns="91425" rIns="91425" bIns="91425" rtlCol="0" anchor="t" anchorCtr="0">
            <a:noAutofit/>
          </a:bodyPr>
          <a:lstStyle>
            <a:lvl1pPr marL="342900" indent="-274320" algn="l" defTabSz="914400" rtl="0" eaLnBrk="1" latinLnBrk="0" hangingPunct="1">
              <a:spcBef>
                <a:spcPts val="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ts val="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ts val="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ts val="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ts val="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US" sz="2800" b="1" dirty="0" smtClean="0">
                <a:solidFill>
                  <a:schemeClr val="accent1"/>
                </a:solidFill>
              </a:rPr>
              <a:t>To sum up:</a:t>
            </a:r>
            <a:endParaRPr lang="en-US" sz="1200" b="1" dirty="0" smtClean="0">
              <a:solidFill>
                <a:schemeClr val="accent1"/>
              </a:solidFill>
            </a:endParaRPr>
          </a:p>
          <a:p>
            <a:pPr marL="68580" indent="0" algn="ctr">
              <a:buFont typeface="Wingdings 2" pitchFamily="18" charset="2"/>
              <a:buNone/>
            </a:pPr>
            <a:endParaRPr lang="en-US" sz="1400" b="1" dirty="0" smtClean="0">
              <a:solidFill>
                <a:schemeClr val="accent1"/>
              </a:solidFill>
            </a:endParaRPr>
          </a:p>
          <a:p>
            <a:pPr marL="68580" indent="0">
              <a:buNone/>
            </a:pPr>
            <a:r>
              <a:rPr lang="en-US" sz="3200" dirty="0" smtClean="0"/>
              <a:t>Vocabulary words can be sorted into 3 tiers:  tier 1 (basic), tier 2 (academic) and tier 3 (domain specific). </a:t>
            </a:r>
            <a:r>
              <a:rPr lang="en-US" sz="3200" dirty="0"/>
              <a:t> </a:t>
            </a:r>
            <a:r>
              <a:rPr lang="en-US" sz="3200" dirty="0" smtClean="0"/>
              <a:t>Your writing needs to reflect a mixture of both tier 2 and tier 3 vocabulary.  In order to use tier 2 and 3 vocabulary, you first need to be able to identify tier 2 and tier 3 vocabulary.</a:t>
            </a:r>
            <a:endParaRPr lang="en-US" sz="3200" dirty="0"/>
          </a:p>
        </p:txBody>
      </p:sp>
      <p:grpSp>
        <p:nvGrpSpPr>
          <p:cNvPr id="7" name="Group 6"/>
          <p:cNvGrpSpPr/>
          <p:nvPr/>
        </p:nvGrpSpPr>
        <p:grpSpPr>
          <a:xfrm>
            <a:off x="762000" y="5410200"/>
            <a:ext cx="7848600" cy="1066800"/>
            <a:chOff x="762000" y="5410200"/>
            <a:chExt cx="7848600" cy="1066800"/>
          </a:xfrm>
        </p:grpSpPr>
        <p:sp>
          <p:nvSpPr>
            <p:cNvPr id="5" name="Action Button: Home 4">
              <a:hlinkClick r:id="rId2" action="ppaction://hlinksldjump" highlightClick="1"/>
            </p:cNvPr>
            <p:cNvSpPr/>
            <p:nvPr/>
          </p:nvSpPr>
          <p:spPr>
            <a:xfrm>
              <a:off x="7543800" y="54102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769114"/>
              <a:ext cx="6781800" cy="707886"/>
            </a:xfrm>
            <a:prstGeom prst="rect">
              <a:avLst/>
            </a:prstGeom>
            <a:noFill/>
          </p:spPr>
          <p:txBody>
            <a:bodyPr wrap="square" rtlCol="0">
              <a:spAutoFit/>
            </a:bodyPr>
            <a:lstStyle/>
            <a:p>
              <a:pPr algn="r"/>
              <a:r>
                <a:rPr lang="en-US" sz="2000" i="1" dirty="0" smtClean="0"/>
                <a:t>Click to return home to the Foundation Skills for Active Reading</a:t>
              </a:r>
              <a:endParaRPr lang="en-US" sz="2000" i="1" dirty="0"/>
            </a:p>
          </p:txBody>
        </p:sp>
      </p:grpSp>
    </p:spTree>
    <p:extLst>
      <p:ext uri="{BB962C8B-B14F-4D97-AF65-F5344CB8AC3E}">
        <p14:creationId xmlns:p14="http://schemas.microsoft.com/office/powerpoint/2010/main" val="1833102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body" idx="1"/>
          </p:nvPr>
        </p:nvSpPr>
        <p:spPr>
          <a:xfrm>
            <a:off x="457200" y="1600201"/>
            <a:ext cx="8229600" cy="4967599"/>
          </a:xfrm>
          <a:prstGeom prst="rect">
            <a:avLst/>
          </a:prstGeom>
        </p:spPr>
        <p:txBody>
          <a:bodyPr lIns="91425" tIns="91425" rIns="91425" bIns="91425" anchor="t" anchorCtr="0">
            <a:noAutofit/>
          </a:bodyPr>
          <a:lstStyle/>
          <a:p>
            <a:pPr lvl="0" algn="ctr" rtl="0">
              <a:lnSpc>
                <a:spcPct val="150000"/>
              </a:lnSpc>
              <a:spcBef>
                <a:spcPts val="0"/>
              </a:spcBef>
              <a:buClr>
                <a:schemeClr val="dk1"/>
              </a:buClr>
              <a:buFont typeface="Arial"/>
              <a:buNone/>
            </a:pPr>
            <a:endParaRPr sz="1600" b="1" dirty="0">
              <a:latin typeface="Times New Roman"/>
              <a:ea typeface="Times New Roman"/>
              <a:cs typeface="Times New Roman"/>
              <a:sym typeface="Times New Roman"/>
            </a:endParaRPr>
          </a:p>
          <a:p>
            <a:pPr>
              <a:spcBef>
                <a:spcPts val="0"/>
              </a:spcBef>
              <a:buNone/>
            </a:pPr>
            <a:endParaRPr dirty="0"/>
          </a:p>
        </p:txBody>
      </p:sp>
      <p:pic>
        <p:nvPicPr>
          <p:cNvPr id="104" name="Shape 104"/>
          <p:cNvPicPr preferRelativeResize="0"/>
          <p:nvPr/>
        </p:nvPicPr>
        <p:blipFill rotWithShape="1">
          <a:blip r:embed="rId3">
            <a:alphaModFix/>
          </a:blip>
          <a:srcRect l="5645" t="3146" r="8336" b="3549"/>
          <a:stretch/>
        </p:blipFill>
        <p:spPr>
          <a:xfrm>
            <a:off x="493962" y="381000"/>
            <a:ext cx="1715838" cy="609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itle 1"/>
          <p:cNvSpPr>
            <a:spLocks noGrp="1"/>
          </p:cNvSpPr>
          <p:nvPr>
            <p:ph type="title"/>
          </p:nvPr>
        </p:nvSpPr>
        <p:spPr>
          <a:xfrm>
            <a:off x="4648200" y="76200"/>
            <a:ext cx="3505200" cy="503236"/>
          </a:xfrm>
        </p:spPr>
        <p:txBody>
          <a:bodyPr>
            <a:noAutofit/>
          </a:bodyPr>
          <a:lstStyle/>
          <a:p>
            <a:r>
              <a:rPr lang="en-US" sz="2800" b="1" dirty="0" smtClean="0"/>
              <a:t>Response Starters</a:t>
            </a:r>
            <a:endParaRPr lang="en-US" sz="2800" b="1" dirty="0"/>
          </a:p>
        </p:txBody>
      </p:sp>
      <p:sp>
        <p:nvSpPr>
          <p:cNvPr id="4" name="TextBox 3"/>
          <p:cNvSpPr txBox="1"/>
          <p:nvPr/>
        </p:nvSpPr>
        <p:spPr>
          <a:xfrm>
            <a:off x="2438400" y="946666"/>
            <a:ext cx="6096000" cy="590931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t>Response starters</a:t>
            </a:r>
            <a:r>
              <a:rPr lang="en-US" sz="2400" baseline="0" dirty="0" smtClean="0"/>
              <a:t> structure your thoughts using key ideas and phrases to </a:t>
            </a:r>
            <a:r>
              <a:rPr lang="en-US" sz="2400" dirty="0" smtClean="0"/>
              <a:t>help you </a:t>
            </a:r>
            <a:r>
              <a:rPr lang="en-US" sz="2400" baseline="0" dirty="0" smtClean="0"/>
              <a:t>have a conversation with the author and think deeply about the text </a:t>
            </a:r>
          </a:p>
          <a:p>
            <a:pPr marL="285750" indent="-285750">
              <a:buFont typeface="Wingdings" panose="05000000000000000000" pitchFamily="2" charset="2"/>
              <a:buChar char="Ø"/>
            </a:pPr>
            <a:r>
              <a:rPr lang="en-US" sz="2400" baseline="0" dirty="0" smtClean="0"/>
              <a:t>When using the response starter strategy, you can look to the active reading bookmark on your resource sheet to help guide your responses to the text</a:t>
            </a:r>
          </a:p>
          <a:p>
            <a:pPr marL="285750" indent="-285750">
              <a:buFont typeface="Wingdings" panose="05000000000000000000" pitchFamily="2" charset="2"/>
              <a:buChar char="Ø"/>
            </a:pPr>
            <a:r>
              <a:rPr lang="en-US" sz="2400" baseline="0" dirty="0" smtClean="0"/>
              <a:t>For instance, some of your responses may be connections to the text, some may be questions, and some responses may be summarizing a section of the text.</a:t>
            </a:r>
          </a:p>
          <a:p>
            <a:pPr marL="285750" indent="-285750">
              <a:buFont typeface="Wingdings" panose="05000000000000000000" pitchFamily="2" charset="2"/>
              <a:buChar char="Ø"/>
            </a:pPr>
            <a:endParaRPr lang="en-US" baseline="0" dirty="0" smtClean="0"/>
          </a:p>
        </p:txBody>
      </p:sp>
    </p:spTree>
    <p:extLst>
      <p:ext uri="{BB962C8B-B14F-4D97-AF65-F5344CB8AC3E}">
        <p14:creationId xmlns:p14="http://schemas.microsoft.com/office/powerpoint/2010/main" val="75735493"/>
      </p:ext>
    </p:extLst>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85800"/>
            <a:ext cx="8229600" cy="1447800"/>
          </a:xfrm>
        </p:spPr>
        <p:txBody>
          <a:bodyPr>
            <a:normAutofit/>
          </a:bodyPr>
          <a:lstStyle/>
          <a:p>
            <a:pPr marL="68580" indent="0" algn="ctr">
              <a:buNone/>
            </a:pPr>
            <a:r>
              <a:rPr lang="en-US" b="1" dirty="0" smtClean="0">
                <a:solidFill>
                  <a:srgbClr val="92D050"/>
                </a:solidFill>
              </a:rPr>
              <a:t>This is a strategy for answering a READING prompt.  There are 6 steps:</a:t>
            </a:r>
            <a:endParaRPr lang="en-US" b="1" dirty="0">
              <a:solidFill>
                <a:srgbClr val="92D050"/>
              </a:solidFill>
            </a:endParaRPr>
          </a:p>
        </p:txBody>
      </p:sp>
      <p:sp>
        <p:nvSpPr>
          <p:cNvPr id="4" name="Shape 218"/>
          <p:cNvSpPr txBox="1">
            <a:spLocks/>
          </p:cNvSpPr>
          <p:nvPr/>
        </p:nvSpPr>
        <p:spPr>
          <a:xfrm>
            <a:off x="4648200" y="-152400"/>
            <a:ext cx="3505200" cy="792163"/>
          </a:xfrm>
          <a:prstGeom prst="rect">
            <a:avLst/>
          </a:prstGeom>
        </p:spPr>
        <p:txBody>
          <a:bodyPr vert="horz" lIns="91425" tIns="91425" rIns="91425" bIns="91425" rtlCol="0" anchor="b" anchorCtr="0">
            <a:noAutofit/>
          </a:bodyPr>
          <a:lstStyle>
            <a:lvl1pPr algn="l" defTabSz="914400" rtl="0" eaLnBrk="1" latinLnBrk="0" hangingPunct="1">
              <a:spcBef>
                <a:spcPts val="0"/>
              </a:spcBef>
              <a:buNone/>
              <a:defRPr sz="4000" kern="1200">
                <a:solidFill>
                  <a:schemeClr val="accent1"/>
                </a:solidFill>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 sz="2400" b="1" dirty="0" smtClean="0"/>
              <a:t>Reading Big 6</a:t>
            </a:r>
            <a:endParaRPr lang="en" sz="2400" b="1" dirty="0"/>
          </a:p>
        </p:txBody>
      </p:sp>
      <p:sp>
        <p:nvSpPr>
          <p:cNvPr id="5" name="TextBox 4"/>
          <p:cNvSpPr txBox="1"/>
          <p:nvPr/>
        </p:nvSpPr>
        <p:spPr>
          <a:xfrm>
            <a:off x="533400" y="1828800"/>
            <a:ext cx="8001000" cy="4662815"/>
          </a:xfrm>
          <a:prstGeom prst="rect">
            <a:avLst/>
          </a:prstGeom>
          <a:noFill/>
        </p:spPr>
        <p:txBody>
          <a:bodyPr wrap="square" rtlCol="0">
            <a:spAutoFit/>
          </a:bodyPr>
          <a:lstStyle/>
          <a:p>
            <a:pPr marL="342900" indent="-342900">
              <a:buAutoNum type="arabicPeriod"/>
            </a:pPr>
            <a:r>
              <a:rPr lang="en-US" sz="2700" dirty="0" smtClean="0"/>
              <a:t>Read text; watch/listen to the media</a:t>
            </a:r>
          </a:p>
          <a:p>
            <a:pPr marL="342900" indent="-342900">
              <a:buAutoNum type="arabicPeriod"/>
            </a:pPr>
            <a:r>
              <a:rPr lang="en-US" sz="2700" dirty="0" smtClean="0"/>
              <a:t>Read (analyze) the prompt using the ST#</a:t>
            </a:r>
            <a:r>
              <a:rPr lang="en-US" sz="2700" dirty="0" smtClean="0">
                <a:sym typeface="Wingdings"/>
              </a:rPr>
              <a:t></a:t>
            </a:r>
            <a:r>
              <a:rPr lang="en-US" sz="2700" dirty="0" smtClean="0"/>
              <a:t>  </a:t>
            </a:r>
            <a:r>
              <a:rPr lang="en-US" sz="2700" i="1" dirty="0" smtClean="0"/>
              <a:t>(star)</a:t>
            </a:r>
            <a:r>
              <a:rPr lang="en-US" sz="2700" dirty="0" smtClean="0"/>
              <a:t>strategy</a:t>
            </a:r>
          </a:p>
          <a:p>
            <a:pPr marL="342900" indent="-342900">
              <a:buAutoNum type="arabicPeriod"/>
            </a:pPr>
            <a:r>
              <a:rPr lang="en-US" sz="2700" dirty="0" smtClean="0"/>
              <a:t>Reread the text (close reading) and annotate</a:t>
            </a:r>
          </a:p>
          <a:p>
            <a:pPr marL="342900" indent="-342900">
              <a:buAutoNum type="arabicPeriod"/>
            </a:pPr>
            <a:r>
              <a:rPr lang="en-US" sz="2700" dirty="0" smtClean="0"/>
              <a:t>Plan/organize your thinking about the text (use a thinking chart – these can be found in the Foundation Skills WRITING PowerPoint)</a:t>
            </a:r>
          </a:p>
          <a:p>
            <a:pPr marL="342900" indent="-342900">
              <a:buAutoNum type="arabicPeriod"/>
            </a:pPr>
            <a:r>
              <a:rPr lang="en-US" sz="2700" dirty="0" smtClean="0"/>
              <a:t>Write your rough draft using the RACE strategy</a:t>
            </a:r>
          </a:p>
          <a:p>
            <a:pPr marL="342900" indent="-342900">
              <a:buAutoNum type="arabicPeriod"/>
            </a:pPr>
            <a:r>
              <a:rPr lang="en-US" sz="2700" dirty="0" smtClean="0"/>
              <a:t>Create your final product (write or type)</a:t>
            </a:r>
            <a:endParaRPr lang="en-US" sz="2700" dirty="0"/>
          </a:p>
        </p:txBody>
      </p:sp>
    </p:spTree>
    <p:extLst>
      <p:ext uri="{BB962C8B-B14F-4D97-AF65-F5344CB8AC3E}">
        <p14:creationId xmlns:p14="http://schemas.microsoft.com/office/powerpoint/2010/main" val="18598262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Read the </a:t>
            </a:r>
            <a:r>
              <a:rPr lang="en-US" dirty="0"/>
              <a:t>T</a:t>
            </a:r>
            <a:r>
              <a:rPr lang="en-US" dirty="0" smtClean="0"/>
              <a:t>ext; Watch/listen to Media</a:t>
            </a:r>
            <a:endParaRPr lang="en-US" dirty="0"/>
          </a:p>
        </p:txBody>
      </p:sp>
      <p:sp>
        <p:nvSpPr>
          <p:cNvPr id="3" name="Text Placeholder 2"/>
          <p:cNvSpPr>
            <a:spLocks noGrp="1"/>
          </p:cNvSpPr>
          <p:nvPr>
            <p:ph type="body" idx="1"/>
          </p:nvPr>
        </p:nvSpPr>
        <p:spPr>
          <a:xfrm>
            <a:off x="457200" y="3200400"/>
            <a:ext cx="8229600" cy="4495800"/>
          </a:xfrm>
        </p:spPr>
        <p:txBody>
          <a:bodyPr>
            <a:normAutofit/>
          </a:bodyPr>
          <a:lstStyle/>
          <a:p>
            <a:pPr marL="68580" indent="0">
              <a:buNone/>
            </a:pPr>
            <a:r>
              <a:rPr lang="en-US" sz="2800" dirty="0" smtClean="0"/>
              <a:t>It is important for you to get an initial exposure to the material and just take in the information.  Get a feel for what the topic is and how the text is addressing the topic. </a:t>
            </a:r>
            <a:endParaRPr lang="en-US" sz="2800" dirty="0"/>
          </a:p>
        </p:txBody>
      </p:sp>
      <p:sp>
        <p:nvSpPr>
          <p:cNvPr id="4" name="TextBox 3"/>
          <p:cNvSpPr txBox="1"/>
          <p:nvPr/>
        </p:nvSpPr>
        <p:spPr>
          <a:xfrm>
            <a:off x="4648200" y="0"/>
            <a:ext cx="3505200" cy="646331"/>
          </a:xfrm>
          <a:prstGeom prst="rect">
            <a:avLst/>
          </a:prstGeom>
          <a:noFill/>
        </p:spPr>
        <p:txBody>
          <a:bodyPr wrap="square" rtlCol="0">
            <a:spAutoFit/>
          </a:bodyPr>
          <a:lstStyle/>
          <a:p>
            <a:r>
              <a:rPr lang="en-US" sz="3600" b="1" dirty="0" smtClean="0">
                <a:solidFill>
                  <a:srgbClr val="92D050"/>
                </a:solidFill>
              </a:rPr>
              <a:t>Step 1</a:t>
            </a:r>
            <a:endParaRPr lang="en-US" sz="3600" b="1" dirty="0">
              <a:solidFill>
                <a:srgbClr val="92D050"/>
              </a:solidFill>
            </a:endParaRPr>
          </a:p>
        </p:txBody>
      </p:sp>
    </p:spTree>
    <p:extLst>
      <p:ext uri="{BB962C8B-B14F-4D97-AF65-F5344CB8AC3E}">
        <p14:creationId xmlns:p14="http://schemas.microsoft.com/office/powerpoint/2010/main" val="1262661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3200" dirty="0" smtClean="0"/>
              <a:t>Read/Analyze Prompt – ST#</a:t>
            </a:r>
            <a:r>
              <a:rPr lang="en-US" sz="3200" dirty="0" smtClean="0">
                <a:sym typeface="Wingdings"/>
              </a:rPr>
              <a:t></a:t>
            </a:r>
            <a:r>
              <a:rPr lang="en-US" sz="3200" dirty="0" smtClean="0"/>
              <a:t> Strategy</a:t>
            </a:r>
            <a:endParaRPr lang="en-US" sz="3200" dirty="0"/>
          </a:p>
        </p:txBody>
      </p:sp>
      <p:sp>
        <p:nvSpPr>
          <p:cNvPr id="3" name="Text Placeholder 2"/>
          <p:cNvSpPr>
            <a:spLocks noGrp="1"/>
          </p:cNvSpPr>
          <p:nvPr>
            <p:ph type="body" idx="1"/>
          </p:nvPr>
        </p:nvSpPr>
        <p:spPr>
          <a:xfrm>
            <a:off x="457200" y="1295400"/>
            <a:ext cx="8229600" cy="2057400"/>
          </a:xfrm>
        </p:spPr>
        <p:txBody>
          <a:bodyPr>
            <a:normAutofit/>
          </a:bodyPr>
          <a:lstStyle/>
          <a:p>
            <a:pPr>
              <a:buBlip>
                <a:blip r:embed="rId2"/>
              </a:buBlip>
            </a:pPr>
            <a:r>
              <a:rPr lang="en-US" sz="2800" dirty="0" smtClean="0"/>
              <a:t>S – Skill                CIRCLE it and rename it!</a:t>
            </a:r>
          </a:p>
          <a:p>
            <a:pPr>
              <a:buBlip>
                <a:blip r:embed="rId2"/>
              </a:buBlip>
            </a:pPr>
            <a:r>
              <a:rPr lang="en-US" sz="2800" dirty="0" smtClean="0"/>
              <a:t>T – Task               BOX it!</a:t>
            </a:r>
          </a:p>
          <a:p>
            <a:pPr>
              <a:buBlip>
                <a:blip r:embed="rId2"/>
              </a:buBlip>
            </a:pPr>
            <a:r>
              <a:rPr lang="en-US" sz="2800" dirty="0" smtClean="0"/>
              <a:t># - Number       </a:t>
            </a:r>
            <a:r>
              <a:rPr lang="en-US" sz="2600" dirty="0" smtClean="0"/>
              <a:t>UNDERLINE and add 1 more!</a:t>
            </a:r>
          </a:p>
          <a:p>
            <a:pPr>
              <a:buBlip>
                <a:blip r:embed="rId2"/>
              </a:buBlip>
            </a:pPr>
            <a:r>
              <a:rPr lang="en-US" sz="2800" dirty="0" smtClean="0">
                <a:sym typeface="Wingdings"/>
              </a:rPr>
              <a:t></a:t>
            </a:r>
            <a:r>
              <a:rPr lang="en-US" sz="2800" dirty="0" smtClean="0"/>
              <a:t> - Key Words   STAR key words (the what)</a:t>
            </a:r>
            <a:endParaRPr lang="en-US" sz="2800" dirty="0"/>
          </a:p>
        </p:txBody>
      </p:sp>
      <p:sp>
        <p:nvSpPr>
          <p:cNvPr id="4" name="TextBox 3"/>
          <p:cNvSpPr txBox="1"/>
          <p:nvPr/>
        </p:nvSpPr>
        <p:spPr>
          <a:xfrm>
            <a:off x="4648200" y="0"/>
            <a:ext cx="3505200" cy="646331"/>
          </a:xfrm>
          <a:prstGeom prst="rect">
            <a:avLst/>
          </a:prstGeom>
          <a:noFill/>
        </p:spPr>
        <p:txBody>
          <a:bodyPr wrap="square" rtlCol="0">
            <a:spAutoFit/>
          </a:bodyPr>
          <a:lstStyle/>
          <a:p>
            <a:r>
              <a:rPr lang="en-US" sz="3600" b="1" dirty="0" smtClean="0">
                <a:solidFill>
                  <a:srgbClr val="92D050"/>
                </a:solidFill>
              </a:rPr>
              <a:t>Step 2</a:t>
            </a:r>
            <a:endParaRPr lang="en-US" sz="3600" b="1" dirty="0">
              <a:solidFill>
                <a:srgbClr val="92D050"/>
              </a:solidFill>
            </a:endParaRPr>
          </a:p>
        </p:txBody>
      </p:sp>
      <p:sp>
        <p:nvSpPr>
          <p:cNvPr id="5" name="TextBox 4"/>
          <p:cNvSpPr txBox="1"/>
          <p:nvPr/>
        </p:nvSpPr>
        <p:spPr>
          <a:xfrm>
            <a:off x="533400" y="3352800"/>
            <a:ext cx="8077200" cy="1200329"/>
          </a:xfrm>
          <a:prstGeom prst="rect">
            <a:avLst/>
          </a:prstGeom>
          <a:noFill/>
        </p:spPr>
        <p:txBody>
          <a:bodyPr wrap="square" rtlCol="0">
            <a:spAutoFit/>
          </a:bodyPr>
          <a:lstStyle/>
          <a:p>
            <a:r>
              <a:rPr lang="en-US" b="1" dirty="0" smtClean="0"/>
              <a:t>EXAMPLES:  Do both first on a piece of scratch paper.  Then, CLICK to compare your answers with mine!</a:t>
            </a:r>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3733800"/>
            <a:ext cx="417195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57200" y="3962400"/>
            <a:ext cx="4267200" cy="2585323"/>
          </a:xfrm>
          <a:prstGeom prst="rect">
            <a:avLst/>
          </a:prstGeom>
          <a:noFill/>
        </p:spPr>
        <p:txBody>
          <a:bodyPr wrap="square" rtlCol="0">
            <a:spAutoFit/>
          </a:bodyPr>
          <a:lstStyle/>
          <a:p>
            <a:pPr marL="342900" indent="-342900">
              <a:buAutoNum type="arabicPeriod"/>
            </a:pPr>
            <a:r>
              <a:rPr lang="en-US" dirty="0" smtClean="0"/>
              <a:t>Describe how John felt about his father’s occupation.  Give 2 examples from the text to support your answer.</a:t>
            </a:r>
          </a:p>
          <a:p>
            <a:pPr marL="342900" indent="-342900">
              <a:buAutoNum type="arabicPeriod"/>
            </a:pPr>
            <a:r>
              <a:rPr lang="en-US" dirty="0" smtClean="0"/>
              <a:t>What are two ways the two pieces of information are different?  Include information from the presentation in your answer.</a:t>
            </a:r>
            <a:endParaRPr lang="en-US" dirty="0"/>
          </a:p>
        </p:txBody>
      </p:sp>
    </p:spTree>
    <p:extLst>
      <p:ext uri="{BB962C8B-B14F-4D97-AF65-F5344CB8AC3E}">
        <p14:creationId xmlns:p14="http://schemas.microsoft.com/office/powerpoint/2010/main" val="33817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SKILL and TASK Examples</a:t>
            </a:r>
            <a:endParaRPr lang="en-US" dirty="0"/>
          </a:p>
        </p:txBody>
      </p:sp>
      <p:sp>
        <p:nvSpPr>
          <p:cNvPr id="3" name="Text Placeholder 2"/>
          <p:cNvSpPr>
            <a:spLocks noGrp="1"/>
          </p:cNvSpPr>
          <p:nvPr>
            <p:ph type="body" idx="1"/>
          </p:nvPr>
        </p:nvSpPr>
        <p:spPr>
          <a:xfrm>
            <a:off x="457200" y="1204627"/>
            <a:ext cx="8229600" cy="4967573"/>
          </a:xfrm>
        </p:spPr>
        <p:txBody>
          <a:bodyPr/>
          <a:lstStyle/>
          <a:p>
            <a:pPr marL="68580" indent="0">
              <a:buNone/>
            </a:pPr>
            <a:r>
              <a:rPr lang="en-US" dirty="0" smtClean="0"/>
              <a:t>Need help identifying what is a skill and what is a task?  Maybe you want to know what the skill means?  This table has commonly used examples and will be useful for both!</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932317209"/>
              </p:ext>
            </p:extLst>
          </p:nvPr>
        </p:nvGraphicFramePr>
        <p:xfrm>
          <a:off x="548640" y="3048000"/>
          <a:ext cx="8001000" cy="3352800"/>
        </p:xfrm>
        <a:graphic>
          <a:graphicData uri="http://schemas.openxmlformats.org/drawingml/2006/table">
            <a:tbl>
              <a:tblPr firstRow="1" bandRow="1">
                <a:tableStyleId>{5C22544A-7EE6-4342-B048-85BDC9FD1C3A}</a:tableStyleId>
              </a:tblPr>
              <a:tblGrid>
                <a:gridCol w="5429250"/>
                <a:gridCol w="2571750"/>
              </a:tblGrid>
              <a:tr h="270260">
                <a:tc>
                  <a:txBody>
                    <a:bodyPr/>
                    <a:lstStyle/>
                    <a:p>
                      <a:r>
                        <a:rPr lang="en-US" dirty="0" smtClean="0"/>
                        <a:t>SKILL</a:t>
                      </a:r>
                      <a:endParaRPr lang="en-US" dirty="0"/>
                    </a:p>
                  </a:txBody>
                  <a:tcPr/>
                </a:tc>
                <a:tc>
                  <a:txBody>
                    <a:bodyPr/>
                    <a:lstStyle/>
                    <a:p>
                      <a:r>
                        <a:rPr lang="en-US" dirty="0" smtClean="0"/>
                        <a:t>TASK</a:t>
                      </a:r>
                      <a:endParaRPr lang="en-US" dirty="0"/>
                    </a:p>
                  </a:txBody>
                  <a:tcPr/>
                </a:tc>
              </a:tr>
              <a:tr h="0">
                <a:tc>
                  <a:txBody>
                    <a:bodyPr/>
                    <a:lstStyle/>
                    <a:p>
                      <a:r>
                        <a:rPr lang="en-US" b="1" dirty="0" smtClean="0"/>
                        <a:t>How</a:t>
                      </a:r>
                      <a:r>
                        <a:rPr lang="en-US" dirty="0" smtClean="0"/>
                        <a:t> </a:t>
                      </a:r>
                      <a:r>
                        <a:rPr lang="en-US" sz="1400" i="1" dirty="0" smtClean="0"/>
                        <a:t>(consider,</a:t>
                      </a:r>
                      <a:r>
                        <a:rPr lang="en-US" sz="1400" i="1" baseline="0" dirty="0" smtClean="0"/>
                        <a:t> causality, manner, extent, or condition)</a:t>
                      </a:r>
                      <a:endParaRPr lang="en-US" sz="1400" dirty="0"/>
                    </a:p>
                  </a:txBody>
                  <a:tcPr/>
                </a:tc>
                <a:tc>
                  <a:txBody>
                    <a:bodyPr/>
                    <a:lstStyle/>
                    <a:p>
                      <a:r>
                        <a:rPr lang="en-US" b="1" dirty="0" smtClean="0"/>
                        <a:t>Information</a:t>
                      </a:r>
                      <a:endParaRPr lang="en-US" b="1" dirty="0"/>
                    </a:p>
                  </a:txBody>
                  <a:tcPr/>
                </a:tc>
              </a:tr>
              <a:tr h="290246">
                <a:tc>
                  <a:txBody>
                    <a:bodyPr/>
                    <a:lstStyle/>
                    <a:p>
                      <a:r>
                        <a:rPr lang="en-US" b="1" dirty="0" smtClean="0"/>
                        <a:t>Why </a:t>
                      </a:r>
                      <a:r>
                        <a:rPr lang="en-US" sz="1400" b="0" i="1" dirty="0" smtClean="0"/>
                        <a:t>(supply, cause, reason, intention, or justification)</a:t>
                      </a:r>
                      <a:endParaRPr lang="en-US" sz="1400" b="1" dirty="0"/>
                    </a:p>
                  </a:txBody>
                  <a:tcPr/>
                </a:tc>
                <a:tc>
                  <a:txBody>
                    <a:bodyPr/>
                    <a:lstStyle/>
                    <a:p>
                      <a:r>
                        <a:rPr lang="en-US" b="1" dirty="0" smtClean="0"/>
                        <a:t>Details</a:t>
                      </a:r>
                      <a:endParaRPr lang="en-US" b="1" dirty="0"/>
                    </a:p>
                  </a:txBody>
                  <a:tcPr/>
                </a:tc>
              </a:tr>
              <a:tr h="184252">
                <a:tc>
                  <a:txBody>
                    <a:bodyPr/>
                    <a:lstStyle/>
                    <a:p>
                      <a:r>
                        <a:rPr lang="en-US" b="1" dirty="0" smtClean="0"/>
                        <a:t>What </a:t>
                      </a:r>
                      <a:r>
                        <a:rPr lang="en-US" sz="1400" b="0" i="1" dirty="0" smtClean="0"/>
                        <a:t>(name,</a:t>
                      </a:r>
                      <a:r>
                        <a:rPr lang="en-US" sz="1400" b="0" i="1" baseline="0" dirty="0" smtClean="0"/>
                        <a:t> make statement of amount or extent or cite evidence to prove a point)</a:t>
                      </a:r>
                      <a:endParaRPr lang="en-US" sz="1400" b="1" dirty="0"/>
                    </a:p>
                  </a:txBody>
                  <a:tcPr/>
                </a:tc>
                <a:tc>
                  <a:txBody>
                    <a:bodyPr/>
                    <a:lstStyle/>
                    <a:p>
                      <a:r>
                        <a:rPr lang="en-US" b="1" dirty="0" smtClean="0"/>
                        <a:t>Examples</a:t>
                      </a:r>
                      <a:endParaRPr lang="en-US" b="1" dirty="0"/>
                    </a:p>
                  </a:txBody>
                  <a:tcPr/>
                </a:tc>
              </a:tr>
              <a:tr h="152400">
                <a:tc>
                  <a:txBody>
                    <a:bodyPr/>
                    <a:lstStyle/>
                    <a:p>
                      <a:r>
                        <a:rPr lang="en-US" b="1" dirty="0" smtClean="0"/>
                        <a:t>List </a:t>
                      </a:r>
                      <a:r>
                        <a:rPr lang="en-US" sz="1400" b="0" i="1" dirty="0" smtClean="0"/>
                        <a:t>(itemize or catalogue;</a:t>
                      </a:r>
                      <a:r>
                        <a:rPr lang="en-US" sz="1400" b="0" i="1" baseline="0" dirty="0" smtClean="0"/>
                        <a:t> systematic listing)</a:t>
                      </a:r>
                      <a:endParaRPr lang="en-US" sz="1400" b="1" dirty="0"/>
                    </a:p>
                  </a:txBody>
                  <a:tcPr/>
                </a:tc>
                <a:tc>
                  <a:txBody>
                    <a:bodyPr/>
                    <a:lstStyle/>
                    <a:p>
                      <a:r>
                        <a:rPr lang="en-US" b="1" dirty="0" smtClean="0"/>
                        <a:t>Main</a:t>
                      </a:r>
                      <a:r>
                        <a:rPr lang="en-US" b="1" baseline="0" dirty="0" smtClean="0"/>
                        <a:t> points</a:t>
                      </a:r>
                      <a:endParaRPr lang="en-US" b="1" dirty="0"/>
                    </a:p>
                  </a:txBody>
                  <a:tcPr/>
                </a:tc>
              </a:tr>
              <a:tr h="243840">
                <a:tc>
                  <a:txBody>
                    <a:bodyPr/>
                    <a:lstStyle/>
                    <a:p>
                      <a:r>
                        <a:rPr lang="en-US" b="1" dirty="0" smtClean="0"/>
                        <a:t>Describe </a:t>
                      </a:r>
                      <a:r>
                        <a:rPr lang="en-US" sz="1400" b="0" i="1" dirty="0" smtClean="0"/>
                        <a:t>(tell a story</a:t>
                      </a:r>
                      <a:r>
                        <a:rPr lang="en-US" sz="1400" b="0" i="1" baseline="0" dirty="0" smtClean="0"/>
                        <a:t> in detail; organize spatially or chronologically)</a:t>
                      </a:r>
                      <a:endParaRPr lang="en-US" b="1" dirty="0"/>
                    </a:p>
                  </a:txBody>
                  <a:tcPr/>
                </a:tc>
                <a:tc>
                  <a:txBody>
                    <a:bodyPr/>
                    <a:lstStyle/>
                    <a:p>
                      <a:r>
                        <a:rPr lang="en-US" b="1" dirty="0" smtClean="0"/>
                        <a:t>Information</a:t>
                      </a:r>
                      <a:endParaRPr lang="en-US" b="1" dirty="0"/>
                    </a:p>
                  </a:txBody>
                  <a:tcPr/>
                </a:tc>
              </a:tr>
              <a:tr h="121920">
                <a:tc>
                  <a:txBody>
                    <a:bodyPr/>
                    <a:lstStyle/>
                    <a:p>
                      <a:endParaRPr lang="en-US" b="1" dirty="0"/>
                    </a:p>
                  </a:txBody>
                  <a:tcPr/>
                </a:tc>
                <a:tc>
                  <a:txBody>
                    <a:bodyPr/>
                    <a:lstStyle/>
                    <a:p>
                      <a:r>
                        <a:rPr lang="en-US" b="1" dirty="0" smtClean="0"/>
                        <a:t>Evidence</a:t>
                      </a:r>
                      <a:endParaRPr lang="en-US" b="1" dirty="0"/>
                    </a:p>
                  </a:txBody>
                  <a:tcPr/>
                </a:tc>
              </a:tr>
              <a:tr h="137160">
                <a:tc>
                  <a:txBody>
                    <a:bodyPr/>
                    <a:lstStyle/>
                    <a:p>
                      <a:endParaRPr lang="en-US" b="1" dirty="0"/>
                    </a:p>
                  </a:txBody>
                  <a:tcPr/>
                </a:tc>
                <a:tc>
                  <a:txBody>
                    <a:bodyPr/>
                    <a:lstStyle/>
                    <a:p>
                      <a:r>
                        <a:rPr lang="en-US" b="1" dirty="0" smtClean="0"/>
                        <a:t>Point</a:t>
                      </a:r>
                      <a:endParaRPr lang="en-US" b="1" dirty="0"/>
                    </a:p>
                  </a:txBody>
                  <a:tcPr/>
                </a:tc>
              </a:tr>
            </a:tbl>
          </a:graphicData>
        </a:graphic>
      </p:graphicFrame>
    </p:spTree>
    <p:extLst>
      <p:ext uri="{BB962C8B-B14F-4D97-AF65-F5344CB8AC3E}">
        <p14:creationId xmlns:p14="http://schemas.microsoft.com/office/powerpoint/2010/main" val="28347570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sz="3200" dirty="0" smtClean="0"/>
              <a:t>Reread the Text (close reading) and Annotate</a:t>
            </a:r>
            <a:endParaRPr lang="en-US" sz="3200" dirty="0"/>
          </a:p>
        </p:txBody>
      </p:sp>
      <p:sp>
        <p:nvSpPr>
          <p:cNvPr id="3" name="Text Placeholder 2"/>
          <p:cNvSpPr>
            <a:spLocks noGrp="1"/>
          </p:cNvSpPr>
          <p:nvPr>
            <p:ph type="body" idx="1"/>
          </p:nvPr>
        </p:nvSpPr>
        <p:spPr>
          <a:xfrm>
            <a:off x="472440" y="1920240"/>
            <a:ext cx="8229600" cy="4785360"/>
          </a:xfrm>
        </p:spPr>
        <p:txBody>
          <a:bodyPr>
            <a:normAutofit/>
          </a:bodyPr>
          <a:lstStyle/>
          <a:p>
            <a:pPr marL="68580" indent="0">
              <a:buNone/>
            </a:pPr>
            <a:r>
              <a:rPr lang="en-US" sz="2800" dirty="0" smtClean="0"/>
              <a:t>Any of the active reading strategies presented in this power point would be effective for this step.  Annotating text means to add an explanatory note to the text that clarifies what the text is saying.  Thinking of annotating a text as having a conversation with the author.  These annotations should be attached the prompt, specifically the SKILL and the TASK.</a:t>
            </a:r>
            <a:endParaRPr lang="en-US" sz="2800" dirty="0"/>
          </a:p>
        </p:txBody>
      </p:sp>
      <p:sp>
        <p:nvSpPr>
          <p:cNvPr id="4" name="TextBox 3"/>
          <p:cNvSpPr txBox="1"/>
          <p:nvPr/>
        </p:nvSpPr>
        <p:spPr>
          <a:xfrm>
            <a:off x="4648200" y="0"/>
            <a:ext cx="3505200" cy="646331"/>
          </a:xfrm>
          <a:prstGeom prst="rect">
            <a:avLst/>
          </a:prstGeom>
          <a:noFill/>
        </p:spPr>
        <p:txBody>
          <a:bodyPr wrap="square" rtlCol="0">
            <a:spAutoFit/>
          </a:bodyPr>
          <a:lstStyle/>
          <a:p>
            <a:r>
              <a:rPr lang="en-US" sz="3600" b="1" dirty="0" smtClean="0">
                <a:solidFill>
                  <a:srgbClr val="92D050"/>
                </a:solidFill>
              </a:rPr>
              <a:t>Step 3</a:t>
            </a:r>
            <a:endParaRPr lang="en-US" sz="3600" b="1" dirty="0">
              <a:solidFill>
                <a:srgbClr val="92D050"/>
              </a:solidFill>
            </a:endParaRPr>
          </a:p>
        </p:txBody>
      </p:sp>
    </p:spTree>
    <p:extLst>
      <p:ext uri="{BB962C8B-B14F-4D97-AF65-F5344CB8AC3E}">
        <p14:creationId xmlns:p14="http://schemas.microsoft.com/office/powerpoint/2010/main" val="484815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sz="3200" dirty="0" smtClean="0"/>
              <a:t>Plan/Organize your Thinking </a:t>
            </a:r>
            <a:r>
              <a:rPr lang="en-US" sz="3200" dirty="0"/>
              <a:t>A</a:t>
            </a:r>
            <a:r>
              <a:rPr lang="en-US" sz="3200" dirty="0" smtClean="0"/>
              <a:t>bout the Text </a:t>
            </a:r>
            <a:r>
              <a:rPr lang="en-US" sz="3200" dirty="0"/>
              <a:t>U</a:t>
            </a:r>
            <a:r>
              <a:rPr lang="en-US" sz="3200" dirty="0" smtClean="0"/>
              <a:t>sing a Thinking </a:t>
            </a:r>
            <a:r>
              <a:rPr lang="en-US" sz="3200" dirty="0"/>
              <a:t>C</a:t>
            </a:r>
            <a:r>
              <a:rPr lang="en-US" sz="3200" dirty="0" smtClean="0"/>
              <a:t>hart </a:t>
            </a:r>
            <a:br>
              <a:rPr lang="en-US" sz="3200" dirty="0" smtClean="0"/>
            </a:br>
            <a:r>
              <a:rPr lang="en-US" sz="1600" i="1" dirty="0" smtClean="0"/>
              <a:t>(more information on thinking charts found in the Foundation Skills Writing PowerPoint) </a:t>
            </a:r>
            <a:endParaRPr lang="en-US" sz="1600" i="1" dirty="0"/>
          </a:p>
        </p:txBody>
      </p:sp>
      <p:sp>
        <p:nvSpPr>
          <p:cNvPr id="3" name="Text Placeholder 2"/>
          <p:cNvSpPr>
            <a:spLocks noGrp="1"/>
          </p:cNvSpPr>
          <p:nvPr>
            <p:ph type="body" idx="1"/>
          </p:nvPr>
        </p:nvSpPr>
        <p:spPr>
          <a:xfrm>
            <a:off x="472440" y="2225040"/>
            <a:ext cx="8229600" cy="4785360"/>
          </a:xfrm>
        </p:spPr>
        <p:txBody>
          <a:bodyPr>
            <a:normAutofit/>
          </a:bodyPr>
          <a:lstStyle/>
          <a:p>
            <a:pPr marL="68580" indent="0">
              <a:buNone/>
            </a:pPr>
            <a:r>
              <a:rPr lang="en-US" sz="2800" dirty="0" smtClean="0"/>
              <a:t>Common Skills MATCHED to Thinking Charts:</a:t>
            </a:r>
          </a:p>
          <a:p>
            <a:pPr marL="68580" indent="0">
              <a:buNone/>
            </a:pPr>
            <a:r>
              <a:rPr lang="en-US" sz="1500" b="1" i="1" dirty="0" smtClean="0"/>
              <a:t>NOTE:  This is a START and not a comprehensive list!</a:t>
            </a:r>
            <a:endParaRPr lang="en-US" sz="1500" b="1" i="1" dirty="0"/>
          </a:p>
        </p:txBody>
      </p:sp>
      <p:sp>
        <p:nvSpPr>
          <p:cNvPr id="4" name="TextBox 3"/>
          <p:cNvSpPr txBox="1"/>
          <p:nvPr/>
        </p:nvSpPr>
        <p:spPr>
          <a:xfrm>
            <a:off x="4648200" y="0"/>
            <a:ext cx="3505200" cy="646331"/>
          </a:xfrm>
          <a:prstGeom prst="rect">
            <a:avLst/>
          </a:prstGeom>
          <a:noFill/>
        </p:spPr>
        <p:txBody>
          <a:bodyPr wrap="square" rtlCol="0">
            <a:spAutoFit/>
          </a:bodyPr>
          <a:lstStyle/>
          <a:p>
            <a:r>
              <a:rPr lang="en-US" sz="3600" b="1" dirty="0" smtClean="0">
                <a:solidFill>
                  <a:srgbClr val="92D050"/>
                </a:solidFill>
              </a:rPr>
              <a:t>Step 4</a:t>
            </a:r>
            <a:endParaRPr lang="en-US" sz="3600" b="1" dirty="0">
              <a:solidFill>
                <a:srgbClr val="92D05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570464956"/>
              </p:ext>
            </p:extLst>
          </p:nvPr>
        </p:nvGraphicFramePr>
        <p:xfrm>
          <a:off x="457200" y="3017520"/>
          <a:ext cx="8229600" cy="3535680"/>
        </p:xfrm>
        <a:graphic>
          <a:graphicData uri="http://schemas.openxmlformats.org/drawingml/2006/table">
            <a:tbl>
              <a:tblPr firstRow="1" bandRow="1">
                <a:tableStyleId>{5C22544A-7EE6-4342-B048-85BDC9FD1C3A}</a:tableStyleId>
              </a:tblPr>
              <a:tblGrid>
                <a:gridCol w="3691783"/>
                <a:gridCol w="4537817"/>
              </a:tblGrid>
              <a:tr h="270260">
                <a:tc>
                  <a:txBody>
                    <a:bodyPr/>
                    <a:lstStyle/>
                    <a:p>
                      <a:r>
                        <a:rPr lang="en-US" dirty="0" smtClean="0"/>
                        <a:t>SKILL</a:t>
                      </a:r>
                      <a:endParaRPr lang="en-US" dirty="0"/>
                    </a:p>
                  </a:txBody>
                  <a:tcPr/>
                </a:tc>
                <a:tc>
                  <a:txBody>
                    <a:bodyPr/>
                    <a:lstStyle/>
                    <a:p>
                      <a:r>
                        <a:rPr lang="en-US" dirty="0" smtClean="0"/>
                        <a:t>APPLICABLE</a:t>
                      </a:r>
                      <a:r>
                        <a:rPr lang="en-US" baseline="0" dirty="0" smtClean="0"/>
                        <a:t> </a:t>
                      </a:r>
                      <a:r>
                        <a:rPr lang="en-US" dirty="0" smtClean="0"/>
                        <a:t>THINKING CHART(S)</a:t>
                      </a:r>
                      <a:endParaRPr lang="en-US" dirty="0"/>
                    </a:p>
                  </a:txBody>
                  <a:tcPr/>
                </a:tc>
              </a:tr>
              <a:tr h="0">
                <a:tc>
                  <a:txBody>
                    <a:bodyPr/>
                    <a:lstStyle/>
                    <a:p>
                      <a:r>
                        <a:rPr lang="en-US" b="1" dirty="0" smtClean="0"/>
                        <a:t>How</a:t>
                      </a:r>
                      <a:r>
                        <a:rPr lang="en-US" dirty="0" smtClean="0"/>
                        <a:t> </a:t>
                      </a:r>
                      <a:r>
                        <a:rPr lang="en-US" sz="1400" i="1" dirty="0" smtClean="0"/>
                        <a:t>(consider,</a:t>
                      </a:r>
                      <a:r>
                        <a:rPr lang="en-US" sz="1400" i="1" baseline="0" dirty="0" smtClean="0"/>
                        <a:t> causality, manner, extent, or condition)</a:t>
                      </a:r>
                      <a:endParaRPr lang="en-US" sz="1400" dirty="0"/>
                    </a:p>
                  </a:txBody>
                  <a:tcPr/>
                </a:tc>
                <a:tc>
                  <a:txBody>
                    <a:bodyPr/>
                    <a:lstStyle/>
                    <a:p>
                      <a:r>
                        <a:rPr lang="en-US" b="0" dirty="0" smtClean="0"/>
                        <a:t>Flow; </a:t>
                      </a:r>
                      <a:r>
                        <a:rPr lang="en-US" b="0" dirty="0" err="1" smtClean="0"/>
                        <a:t>Multiflow</a:t>
                      </a:r>
                      <a:endParaRPr lang="en-US" b="0" dirty="0"/>
                    </a:p>
                  </a:txBody>
                  <a:tcPr/>
                </a:tc>
              </a:tr>
              <a:tr h="290246">
                <a:tc>
                  <a:txBody>
                    <a:bodyPr/>
                    <a:lstStyle/>
                    <a:p>
                      <a:r>
                        <a:rPr lang="en-US" b="1" dirty="0" smtClean="0"/>
                        <a:t>Why </a:t>
                      </a:r>
                      <a:r>
                        <a:rPr lang="en-US" sz="1400" b="0" i="1" dirty="0" smtClean="0"/>
                        <a:t>(supply, cause, reason, intention, or justification)</a:t>
                      </a:r>
                      <a:endParaRPr lang="en-US" sz="1400" b="1" dirty="0"/>
                    </a:p>
                  </a:txBody>
                  <a:tcPr/>
                </a:tc>
                <a:tc>
                  <a:txBody>
                    <a:bodyPr/>
                    <a:lstStyle/>
                    <a:p>
                      <a:r>
                        <a:rPr lang="en-US" b="0" dirty="0" smtClean="0"/>
                        <a:t>Flow; </a:t>
                      </a:r>
                      <a:r>
                        <a:rPr lang="en-US" b="0" dirty="0" err="1" smtClean="0"/>
                        <a:t>Multiflow</a:t>
                      </a:r>
                      <a:endParaRPr lang="en-US" b="0" dirty="0"/>
                    </a:p>
                  </a:txBody>
                  <a:tcPr/>
                </a:tc>
              </a:tr>
              <a:tr h="184252">
                <a:tc>
                  <a:txBody>
                    <a:bodyPr/>
                    <a:lstStyle/>
                    <a:p>
                      <a:r>
                        <a:rPr lang="en-US" b="1" dirty="0" smtClean="0"/>
                        <a:t>What </a:t>
                      </a:r>
                      <a:r>
                        <a:rPr lang="en-US" sz="1400" b="0" i="1" dirty="0" smtClean="0"/>
                        <a:t>(name,</a:t>
                      </a:r>
                      <a:r>
                        <a:rPr lang="en-US" sz="1400" b="0" i="1" baseline="0" dirty="0" smtClean="0"/>
                        <a:t> make statement of amount or extent or cite evidence to prove a point)</a:t>
                      </a:r>
                      <a:endParaRPr lang="en-US" sz="1400" b="1" dirty="0"/>
                    </a:p>
                  </a:txBody>
                  <a:tcPr/>
                </a:tc>
                <a:tc>
                  <a:txBody>
                    <a:bodyPr/>
                    <a:lstStyle/>
                    <a:p>
                      <a:r>
                        <a:rPr lang="en-US" b="0" dirty="0" smtClean="0"/>
                        <a:t>2</a:t>
                      </a:r>
                      <a:r>
                        <a:rPr lang="en-US" b="0" baseline="0" dirty="0" smtClean="0"/>
                        <a:t> Column Notes, Tree Chart; T Chart; Discussion Web</a:t>
                      </a:r>
                      <a:endParaRPr lang="en-US" b="0" dirty="0"/>
                    </a:p>
                  </a:txBody>
                  <a:tcPr/>
                </a:tc>
              </a:tr>
              <a:tr h="152400">
                <a:tc>
                  <a:txBody>
                    <a:bodyPr/>
                    <a:lstStyle/>
                    <a:p>
                      <a:r>
                        <a:rPr lang="en-US" b="1" dirty="0" smtClean="0"/>
                        <a:t>List </a:t>
                      </a:r>
                      <a:r>
                        <a:rPr lang="en-US" sz="1400" b="0" i="1" dirty="0" smtClean="0"/>
                        <a:t>(itemize or catalogue;</a:t>
                      </a:r>
                      <a:r>
                        <a:rPr lang="en-US" sz="1400" b="0" i="1" baseline="0" dirty="0" smtClean="0"/>
                        <a:t> systematic listing)</a:t>
                      </a:r>
                      <a:endParaRPr lang="en-US" sz="1400" b="1" dirty="0"/>
                    </a:p>
                  </a:txBody>
                  <a:tcPr/>
                </a:tc>
                <a:tc>
                  <a:txBody>
                    <a:bodyPr/>
                    <a:lstStyle/>
                    <a:p>
                      <a:r>
                        <a:rPr lang="en-US" b="0" dirty="0" smtClean="0"/>
                        <a:t>2 Column</a:t>
                      </a:r>
                      <a:r>
                        <a:rPr lang="en-US" b="0" baseline="0" dirty="0" smtClean="0"/>
                        <a:t> Notes, Tree chart, T Chart, Discussion Web</a:t>
                      </a:r>
                      <a:endParaRPr lang="en-US" b="0" dirty="0"/>
                    </a:p>
                  </a:txBody>
                  <a:tcPr/>
                </a:tc>
              </a:tr>
              <a:tr h="243840">
                <a:tc>
                  <a:txBody>
                    <a:bodyPr/>
                    <a:lstStyle/>
                    <a:p>
                      <a:r>
                        <a:rPr lang="en-US" b="1" dirty="0" smtClean="0"/>
                        <a:t>Describe </a:t>
                      </a:r>
                      <a:r>
                        <a:rPr lang="en-US" sz="1400" b="0" i="1" dirty="0" smtClean="0"/>
                        <a:t>(tell a story</a:t>
                      </a:r>
                      <a:r>
                        <a:rPr lang="en-US" sz="1400" b="0" i="1" baseline="0" dirty="0" smtClean="0"/>
                        <a:t> in detail; organize spatially or chronologically)</a:t>
                      </a:r>
                      <a:endParaRPr lang="en-US" b="1" dirty="0"/>
                    </a:p>
                  </a:txBody>
                  <a:tcPr/>
                </a:tc>
                <a:tc>
                  <a:txBody>
                    <a:bodyPr/>
                    <a:lstStyle/>
                    <a:p>
                      <a:r>
                        <a:rPr lang="en-US" b="0" dirty="0" smtClean="0"/>
                        <a:t>BME; Bubble</a:t>
                      </a:r>
                      <a:endParaRPr lang="en-US" b="0" dirty="0"/>
                    </a:p>
                  </a:txBody>
                  <a:tcPr/>
                </a:tc>
              </a:tr>
            </a:tbl>
          </a:graphicData>
        </a:graphic>
      </p:graphicFrame>
    </p:spTree>
    <p:extLst>
      <p:ext uri="{BB962C8B-B14F-4D97-AF65-F5344CB8AC3E}">
        <p14:creationId xmlns:p14="http://schemas.microsoft.com/office/powerpoint/2010/main" val="1842646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a:bodyPr>
          <a:lstStyle/>
          <a:p>
            <a:r>
              <a:rPr lang="en-US" sz="3200" dirty="0" smtClean="0"/>
              <a:t>Write Rough Draft using RACE Strategy</a:t>
            </a:r>
            <a:br>
              <a:rPr lang="en-US" sz="3200" dirty="0" smtClean="0"/>
            </a:br>
            <a:endParaRPr lang="en-US" sz="1600" i="1" dirty="0"/>
          </a:p>
        </p:txBody>
      </p:sp>
      <p:sp>
        <p:nvSpPr>
          <p:cNvPr id="3" name="Text Placeholder 2"/>
          <p:cNvSpPr>
            <a:spLocks noGrp="1"/>
          </p:cNvSpPr>
          <p:nvPr>
            <p:ph type="body" idx="1"/>
          </p:nvPr>
        </p:nvSpPr>
        <p:spPr>
          <a:xfrm>
            <a:off x="472440" y="2225040"/>
            <a:ext cx="8229600" cy="4785360"/>
          </a:xfrm>
        </p:spPr>
        <p:txBody>
          <a:bodyPr>
            <a:normAutofit/>
          </a:bodyPr>
          <a:lstStyle/>
          <a:p>
            <a:pPr marL="68580" indent="0">
              <a:buNone/>
            </a:pPr>
            <a:r>
              <a:rPr lang="en-US" sz="2800" dirty="0" smtClean="0"/>
              <a:t>Common Skills MATCHED to Thinking Charts:</a:t>
            </a:r>
          </a:p>
          <a:p>
            <a:pPr marL="68580" indent="0">
              <a:buNone/>
            </a:pPr>
            <a:r>
              <a:rPr lang="en-US" sz="1500" b="1" i="1" dirty="0" smtClean="0"/>
              <a:t>NOTE:  This is a START and not a comprehensive list!</a:t>
            </a:r>
            <a:endParaRPr lang="en-US" sz="1500" b="1" i="1" dirty="0"/>
          </a:p>
        </p:txBody>
      </p:sp>
      <p:sp>
        <p:nvSpPr>
          <p:cNvPr id="4" name="TextBox 3"/>
          <p:cNvSpPr txBox="1"/>
          <p:nvPr/>
        </p:nvSpPr>
        <p:spPr>
          <a:xfrm>
            <a:off x="4648200" y="0"/>
            <a:ext cx="3505200" cy="646331"/>
          </a:xfrm>
          <a:prstGeom prst="rect">
            <a:avLst/>
          </a:prstGeom>
          <a:noFill/>
        </p:spPr>
        <p:txBody>
          <a:bodyPr wrap="square" rtlCol="0">
            <a:spAutoFit/>
          </a:bodyPr>
          <a:lstStyle/>
          <a:p>
            <a:r>
              <a:rPr lang="en-US" sz="3600" b="1" dirty="0" smtClean="0">
                <a:solidFill>
                  <a:srgbClr val="92D050"/>
                </a:solidFill>
              </a:rPr>
              <a:t>Step 5</a:t>
            </a:r>
            <a:endParaRPr lang="en-US" sz="3600" b="1" dirty="0">
              <a:solidFill>
                <a:srgbClr val="92D05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541172421"/>
              </p:ext>
            </p:extLst>
          </p:nvPr>
        </p:nvGraphicFramePr>
        <p:xfrm>
          <a:off x="457200" y="3017520"/>
          <a:ext cx="8229600" cy="3535680"/>
        </p:xfrm>
        <a:graphic>
          <a:graphicData uri="http://schemas.openxmlformats.org/drawingml/2006/table">
            <a:tbl>
              <a:tblPr firstRow="1" bandRow="1">
                <a:tableStyleId>{5C22544A-7EE6-4342-B048-85BDC9FD1C3A}</a:tableStyleId>
              </a:tblPr>
              <a:tblGrid>
                <a:gridCol w="3691783"/>
                <a:gridCol w="4537817"/>
              </a:tblGrid>
              <a:tr h="270260">
                <a:tc>
                  <a:txBody>
                    <a:bodyPr/>
                    <a:lstStyle/>
                    <a:p>
                      <a:r>
                        <a:rPr lang="en-US" dirty="0" smtClean="0"/>
                        <a:t>SKILL</a:t>
                      </a:r>
                      <a:endParaRPr lang="en-US" dirty="0"/>
                    </a:p>
                  </a:txBody>
                  <a:tcPr/>
                </a:tc>
                <a:tc>
                  <a:txBody>
                    <a:bodyPr/>
                    <a:lstStyle/>
                    <a:p>
                      <a:r>
                        <a:rPr lang="en-US" dirty="0" smtClean="0"/>
                        <a:t>APPLICABLE</a:t>
                      </a:r>
                      <a:r>
                        <a:rPr lang="en-US" baseline="0" dirty="0" smtClean="0"/>
                        <a:t> </a:t>
                      </a:r>
                      <a:r>
                        <a:rPr lang="en-US" dirty="0" smtClean="0"/>
                        <a:t>THINKING CHART(S)</a:t>
                      </a:r>
                      <a:endParaRPr lang="en-US" dirty="0"/>
                    </a:p>
                  </a:txBody>
                  <a:tcPr/>
                </a:tc>
              </a:tr>
              <a:tr h="0">
                <a:tc>
                  <a:txBody>
                    <a:bodyPr/>
                    <a:lstStyle/>
                    <a:p>
                      <a:r>
                        <a:rPr lang="en-US" b="1" dirty="0" smtClean="0"/>
                        <a:t>How</a:t>
                      </a:r>
                      <a:r>
                        <a:rPr lang="en-US" dirty="0" smtClean="0"/>
                        <a:t> </a:t>
                      </a:r>
                      <a:r>
                        <a:rPr lang="en-US" sz="1400" i="1" dirty="0" smtClean="0"/>
                        <a:t>(consider,</a:t>
                      </a:r>
                      <a:r>
                        <a:rPr lang="en-US" sz="1400" i="1" baseline="0" dirty="0" smtClean="0"/>
                        <a:t> causality, manner, extent, or condition)</a:t>
                      </a:r>
                      <a:endParaRPr lang="en-US" sz="1400" dirty="0"/>
                    </a:p>
                  </a:txBody>
                  <a:tcPr/>
                </a:tc>
                <a:tc>
                  <a:txBody>
                    <a:bodyPr/>
                    <a:lstStyle/>
                    <a:p>
                      <a:r>
                        <a:rPr lang="en-US" b="0" dirty="0" smtClean="0"/>
                        <a:t>Flow; </a:t>
                      </a:r>
                      <a:r>
                        <a:rPr lang="en-US" b="0" dirty="0" err="1" smtClean="0"/>
                        <a:t>Multiflow</a:t>
                      </a:r>
                      <a:endParaRPr lang="en-US" b="0" dirty="0"/>
                    </a:p>
                  </a:txBody>
                  <a:tcPr/>
                </a:tc>
              </a:tr>
              <a:tr h="290246">
                <a:tc>
                  <a:txBody>
                    <a:bodyPr/>
                    <a:lstStyle/>
                    <a:p>
                      <a:r>
                        <a:rPr lang="en-US" b="1" dirty="0" smtClean="0"/>
                        <a:t>Why </a:t>
                      </a:r>
                      <a:r>
                        <a:rPr lang="en-US" sz="1400" b="0" i="1" dirty="0" smtClean="0"/>
                        <a:t>(supply, cause, reason, intention, or justification)</a:t>
                      </a:r>
                      <a:endParaRPr lang="en-US" sz="1400" b="1" dirty="0"/>
                    </a:p>
                  </a:txBody>
                  <a:tcPr/>
                </a:tc>
                <a:tc>
                  <a:txBody>
                    <a:bodyPr/>
                    <a:lstStyle/>
                    <a:p>
                      <a:r>
                        <a:rPr lang="en-US" b="0" dirty="0" smtClean="0"/>
                        <a:t>Flow; </a:t>
                      </a:r>
                      <a:r>
                        <a:rPr lang="en-US" b="0" dirty="0" err="1" smtClean="0"/>
                        <a:t>Multiflow</a:t>
                      </a:r>
                      <a:endParaRPr lang="en-US" b="0" dirty="0"/>
                    </a:p>
                  </a:txBody>
                  <a:tcPr/>
                </a:tc>
              </a:tr>
              <a:tr h="184252">
                <a:tc>
                  <a:txBody>
                    <a:bodyPr/>
                    <a:lstStyle/>
                    <a:p>
                      <a:r>
                        <a:rPr lang="en-US" b="1" dirty="0" smtClean="0"/>
                        <a:t>What </a:t>
                      </a:r>
                      <a:r>
                        <a:rPr lang="en-US" sz="1400" b="0" i="1" dirty="0" smtClean="0"/>
                        <a:t>(name,</a:t>
                      </a:r>
                      <a:r>
                        <a:rPr lang="en-US" sz="1400" b="0" i="1" baseline="0" dirty="0" smtClean="0"/>
                        <a:t> make statement of amount or extent or cite evidence to prove a point)</a:t>
                      </a:r>
                      <a:endParaRPr lang="en-US" sz="1400" b="1" dirty="0"/>
                    </a:p>
                  </a:txBody>
                  <a:tcPr/>
                </a:tc>
                <a:tc>
                  <a:txBody>
                    <a:bodyPr/>
                    <a:lstStyle/>
                    <a:p>
                      <a:r>
                        <a:rPr lang="en-US" b="0" dirty="0" smtClean="0"/>
                        <a:t>2</a:t>
                      </a:r>
                      <a:r>
                        <a:rPr lang="en-US" b="0" baseline="0" dirty="0" smtClean="0"/>
                        <a:t> Column Notes, Tree Chart; T Chart; Discussion Web</a:t>
                      </a:r>
                      <a:endParaRPr lang="en-US" b="0" dirty="0"/>
                    </a:p>
                  </a:txBody>
                  <a:tcPr/>
                </a:tc>
              </a:tr>
              <a:tr h="152400">
                <a:tc>
                  <a:txBody>
                    <a:bodyPr/>
                    <a:lstStyle/>
                    <a:p>
                      <a:r>
                        <a:rPr lang="en-US" b="1" dirty="0" smtClean="0"/>
                        <a:t>List </a:t>
                      </a:r>
                      <a:r>
                        <a:rPr lang="en-US" sz="1400" b="0" i="1" dirty="0" smtClean="0"/>
                        <a:t>(itemize or catalogue;</a:t>
                      </a:r>
                      <a:r>
                        <a:rPr lang="en-US" sz="1400" b="0" i="1" baseline="0" dirty="0" smtClean="0"/>
                        <a:t> systematic listing)</a:t>
                      </a:r>
                      <a:endParaRPr lang="en-US" sz="1400" b="1" dirty="0"/>
                    </a:p>
                  </a:txBody>
                  <a:tcPr/>
                </a:tc>
                <a:tc>
                  <a:txBody>
                    <a:bodyPr/>
                    <a:lstStyle/>
                    <a:p>
                      <a:r>
                        <a:rPr lang="en-US" b="0" dirty="0" smtClean="0"/>
                        <a:t>2 Column</a:t>
                      </a:r>
                      <a:r>
                        <a:rPr lang="en-US" b="0" baseline="0" dirty="0" smtClean="0"/>
                        <a:t> Notes, Tree chart, T Chart, Discussion Web</a:t>
                      </a:r>
                      <a:endParaRPr lang="en-US" b="0" dirty="0"/>
                    </a:p>
                  </a:txBody>
                  <a:tcPr/>
                </a:tc>
              </a:tr>
              <a:tr h="243840">
                <a:tc>
                  <a:txBody>
                    <a:bodyPr/>
                    <a:lstStyle/>
                    <a:p>
                      <a:r>
                        <a:rPr lang="en-US" b="1" dirty="0" smtClean="0"/>
                        <a:t>Describe </a:t>
                      </a:r>
                      <a:r>
                        <a:rPr lang="en-US" sz="1400" b="0" i="1" dirty="0" smtClean="0"/>
                        <a:t>(tell a story</a:t>
                      </a:r>
                      <a:r>
                        <a:rPr lang="en-US" sz="1400" b="0" i="1" baseline="0" dirty="0" smtClean="0"/>
                        <a:t> in detail; organize spatially or chronologically)</a:t>
                      </a:r>
                      <a:endParaRPr lang="en-US" b="1" dirty="0"/>
                    </a:p>
                  </a:txBody>
                  <a:tcPr/>
                </a:tc>
                <a:tc>
                  <a:txBody>
                    <a:bodyPr/>
                    <a:lstStyle/>
                    <a:p>
                      <a:r>
                        <a:rPr lang="en-US" b="0" dirty="0" smtClean="0"/>
                        <a:t>BME; Bubble</a:t>
                      </a:r>
                      <a:endParaRPr lang="en-US" b="0" dirty="0"/>
                    </a:p>
                  </a:txBody>
                  <a:tcPr/>
                </a:tc>
              </a:tr>
            </a:tbl>
          </a:graphicData>
        </a:graphic>
      </p:graphicFrame>
    </p:spTree>
    <p:extLst>
      <p:ext uri="{BB962C8B-B14F-4D97-AF65-F5344CB8AC3E}">
        <p14:creationId xmlns:p14="http://schemas.microsoft.com/office/powerpoint/2010/main" val="24403393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Autofit/>
          </a:bodyPr>
          <a:lstStyle/>
          <a:p>
            <a:r>
              <a:rPr lang="en-US" dirty="0"/>
              <a:t>Write Rough Draft using RACE </a:t>
            </a:r>
            <a:r>
              <a:rPr lang="en-US" dirty="0" smtClean="0"/>
              <a:t>Strategy</a:t>
            </a:r>
            <a:endParaRPr lang="en-US" dirty="0"/>
          </a:p>
        </p:txBody>
      </p:sp>
      <p:sp>
        <p:nvSpPr>
          <p:cNvPr id="3" name="Text Placeholder 2"/>
          <p:cNvSpPr>
            <a:spLocks noGrp="1"/>
          </p:cNvSpPr>
          <p:nvPr>
            <p:ph type="body" idx="1"/>
          </p:nvPr>
        </p:nvSpPr>
        <p:spPr>
          <a:xfrm>
            <a:off x="457200" y="2819400"/>
            <a:ext cx="8229600" cy="5257800"/>
          </a:xfrm>
        </p:spPr>
        <p:txBody>
          <a:bodyPr>
            <a:normAutofit/>
          </a:bodyPr>
          <a:lstStyle/>
          <a:p>
            <a:pPr>
              <a:buBlip>
                <a:blip r:embed="rId2"/>
              </a:buBlip>
            </a:pPr>
            <a:r>
              <a:rPr lang="en-US" sz="3200" dirty="0" smtClean="0"/>
              <a:t>R – RESTATE the question</a:t>
            </a:r>
          </a:p>
          <a:p>
            <a:pPr>
              <a:buBlip>
                <a:blip r:embed="rId2"/>
              </a:buBlip>
            </a:pPr>
            <a:r>
              <a:rPr lang="en-US" sz="3200" dirty="0" smtClean="0"/>
              <a:t>A – ANSWER the question</a:t>
            </a:r>
          </a:p>
          <a:p>
            <a:pPr>
              <a:buBlip>
                <a:blip r:embed="rId2"/>
              </a:buBlip>
            </a:pPr>
            <a:r>
              <a:rPr lang="en-US" sz="3200" dirty="0" smtClean="0"/>
              <a:t>C – CITE evidence and elaborate</a:t>
            </a:r>
            <a:endParaRPr lang="en-US" sz="2800" dirty="0" smtClean="0"/>
          </a:p>
          <a:p>
            <a:pPr>
              <a:buBlip>
                <a:blip r:embed="rId2"/>
              </a:buBlip>
            </a:pPr>
            <a:r>
              <a:rPr lang="en-US" sz="3200" dirty="0" smtClean="0">
                <a:sym typeface="Wingdings"/>
              </a:rPr>
              <a:t>E</a:t>
            </a:r>
            <a:r>
              <a:rPr lang="en-US" sz="3200" dirty="0" smtClean="0"/>
              <a:t> – EXTEND your answer and conclude</a:t>
            </a:r>
          </a:p>
          <a:p>
            <a:pPr marL="68580" indent="0">
              <a:buNone/>
            </a:pPr>
            <a:endParaRPr lang="en-US" sz="2800" dirty="0"/>
          </a:p>
        </p:txBody>
      </p:sp>
      <p:sp>
        <p:nvSpPr>
          <p:cNvPr id="8" name="TextBox 7"/>
          <p:cNvSpPr txBox="1"/>
          <p:nvPr/>
        </p:nvSpPr>
        <p:spPr>
          <a:xfrm>
            <a:off x="4648200" y="0"/>
            <a:ext cx="3505200" cy="646331"/>
          </a:xfrm>
          <a:prstGeom prst="rect">
            <a:avLst/>
          </a:prstGeom>
          <a:noFill/>
        </p:spPr>
        <p:txBody>
          <a:bodyPr wrap="square" rtlCol="0">
            <a:spAutoFit/>
          </a:bodyPr>
          <a:lstStyle/>
          <a:p>
            <a:r>
              <a:rPr lang="en-US" sz="3600" b="1" dirty="0" smtClean="0">
                <a:solidFill>
                  <a:srgbClr val="92D050"/>
                </a:solidFill>
              </a:rPr>
              <a:t>Step 5</a:t>
            </a:r>
            <a:endParaRPr lang="en-US" sz="3600" b="1" dirty="0">
              <a:solidFill>
                <a:srgbClr val="92D050"/>
              </a:solidFill>
            </a:endParaRPr>
          </a:p>
        </p:txBody>
      </p:sp>
    </p:spTree>
    <p:extLst>
      <p:ext uri="{BB962C8B-B14F-4D97-AF65-F5344CB8AC3E}">
        <p14:creationId xmlns:p14="http://schemas.microsoft.com/office/powerpoint/2010/main" val="4120483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86400" y="0"/>
            <a:ext cx="3657600" cy="1015663"/>
          </a:xfrm>
          <a:prstGeom prst="rect">
            <a:avLst/>
          </a:prstGeom>
          <a:solidFill>
            <a:schemeClr val="accent2"/>
          </a:solidFill>
        </p:spPr>
        <p:txBody>
          <a:bodyPr wrap="square" rtlCol="0">
            <a:spAutoFit/>
          </a:bodyPr>
          <a:lstStyle/>
          <a:p>
            <a:r>
              <a:rPr lang="en-US" sz="6000" b="1" dirty="0" smtClean="0">
                <a:solidFill>
                  <a:srgbClr val="92D050"/>
                </a:solidFill>
              </a:rPr>
              <a:t>Example</a:t>
            </a:r>
            <a:endParaRPr lang="en-US" sz="5400" b="1" dirty="0">
              <a:solidFill>
                <a:srgbClr val="92D050"/>
              </a:solidFill>
            </a:endParaRPr>
          </a:p>
        </p:txBody>
      </p:sp>
      <p:sp>
        <p:nvSpPr>
          <p:cNvPr id="3" name="Text Placeholder 2"/>
          <p:cNvSpPr>
            <a:spLocks noGrp="1"/>
          </p:cNvSpPr>
          <p:nvPr>
            <p:ph type="body" idx="1"/>
          </p:nvPr>
        </p:nvSpPr>
        <p:spPr>
          <a:xfrm>
            <a:off x="-38100" y="0"/>
            <a:ext cx="5524500" cy="1066800"/>
          </a:xfrm>
          <a:solidFill>
            <a:schemeClr val="bg1"/>
          </a:solidFill>
          <a:ln>
            <a:solidFill>
              <a:schemeClr val="tx1"/>
            </a:solidFill>
          </a:ln>
        </p:spPr>
        <p:txBody>
          <a:bodyPr>
            <a:normAutofit lnSpcReduction="10000"/>
          </a:bodyPr>
          <a:lstStyle/>
          <a:p>
            <a:pPr marL="68580" indent="0">
              <a:buNone/>
            </a:pPr>
            <a:r>
              <a:rPr lang="en-US" sz="2000" b="1" dirty="0" smtClean="0">
                <a:solidFill>
                  <a:srgbClr val="92D050"/>
                </a:solidFill>
              </a:rPr>
              <a:t>Use the 2 point rubric to grade each of the 3 responses.  Then, click to see if your scores match mine!</a:t>
            </a:r>
            <a:endParaRPr lang="en-US" sz="2000" b="1" dirty="0">
              <a:solidFill>
                <a:srgbClr val="92D050"/>
              </a:solidFill>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572"/>
          <a:stretch/>
        </p:blipFill>
        <p:spPr bwMode="auto">
          <a:xfrm>
            <a:off x="-38100" y="1015663"/>
            <a:ext cx="9182100" cy="3175337"/>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grpSp>
        <p:nvGrpSpPr>
          <p:cNvPr id="10" name="Group 9"/>
          <p:cNvGrpSpPr/>
          <p:nvPr/>
        </p:nvGrpSpPr>
        <p:grpSpPr>
          <a:xfrm>
            <a:off x="-38100" y="5103674"/>
            <a:ext cx="9166860" cy="1879163"/>
            <a:chOff x="-38100" y="5103674"/>
            <a:chExt cx="9166860" cy="1879163"/>
          </a:xfrm>
        </p:grpSpPr>
        <p:sp>
          <p:nvSpPr>
            <p:cNvPr id="6" name="TextBox 5"/>
            <p:cNvSpPr txBox="1"/>
            <p:nvPr/>
          </p:nvSpPr>
          <p:spPr>
            <a:xfrm>
              <a:off x="-38100" y="5103674"/>
              <a:ext cx="3070860" cy="18620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1500" b="1" dirty="0" smtClean="0"/>
                <a:t>1</a:t>
              </a:r>
              <a:endParaRPr lang="en-US" b="1" dirty="0"/>
            </a:p>
          </p:txBody>
        </p:sp>
        <p:sp>
          <p:nvSpPr>
            <p:cNvPr id="11" name="TextBox 10"/>
            <p:cNvSpPr txBox="1"/>
            <p:nvPr/>
          </p:nvSpPr>
          <p:spPr>
            <a:xfrm>
              <a:off x="2987040" y="5120789"/>
              <a:ext cx="3070860" cy="18620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1500" b="1" dirty="0" smtClean="0"/>
                <a:t>0</a:t>
              </a:r>
              <a:endParaRPr lang="en-US" b="1" dirty="0"/>
            </a:p>
          </p:txBody>
        </p:sp>
        <p:sp>
          <p:nvSpPr>
            <p:cNvPr id="12" name="TextBox 11"/>
            <p:cNvSpPr txBox="1"/>
            <p:nvPr/>
          </p:nvSpPr>
          <p:spPr>
            <a:xfrm>
              <a:off x="6057900" y="5105549"/>
              <a:ext cx="3070860" cy="186204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1500" b="1" dirty="0" smtClean="0"/>
                <a:t>2</a:t>
              </a:r>
              <a:endParaRPr lang="en-US" b="1" dirty="0"/>
            </a:p>
          </p:txBody>
        </p:sp>
      </p:grpSp>
      <p:grpSp>
        <p:nvGrpSpPr>
          <p:cNvPr id="13" name="Group 12"/>
          <p:cNvGrpSpPr/>
          <p:nvPr/>
        </p:nvGrpSpPr>
        <p:grpSpPr>
          <a:xfrm>
            <a:off x="-38100" y="4180344"/>
            <a:ext cx="9182100" cy="2817882"/>
            <a:chOff x="-38100" y="4180344"/>
            <a:chExt cx="9182100" cy="2817882"/>
          </a:xfrm>
        </p:grpSpPr>
        <p:sp>
          <p:nvSpPr>
            <p:cNvPr id="5" name="TextBox 4"/>
            <p:cNvSpPr txBox="1"/>
            <p:nvPr/>
          </p:nvSpPr>
          <p:spPr>
            <a:xfrm>
              <a:off x="-38100" y="5103674"/>
              <a:ext cx="3070860" cy="1754326"/>
            </a:xfrm>
            <a:prstGeom prst="rect">
              <a:avLst/>
            </a:prstGeom>
            <a:solidFill>
              <a:schemeClr val="bg2">
                <a:lumMod val="50000"/>
              </a:schemeClr>
            </a:solidFill>
            <a:ln>
              <a:solidFill>
                <a:schemeClr val="tx1"/>
              </a:solidFill>
            </a:ln>
          </p:spPr>
          <p:txBody>
            <a:bodyPr wrap="square" rtlCol="0">
              <a:spAutoFit/>
            </a:bodyPr>
            <a:lstStyle/>
            <a:p>
              <a:r>
                <a:rPr lang="en-US" sz="1200" dirty="0" smtClean="0"/>
                <a:t>The author uses a metaphor comparing Catherine’s personality to a river in the passage:  “little ripples of fun were continually playing on the surface of that current of intense thought and feeling in which her deep, earnest nature flowed.”  The words, “Don’t remember much about it myself,” show that she was funny.</a:t>
              </a:r>
              <a:endParaRPr lang="en-US" sz="1200" dirty="0"/>
            </a:p>
          </p:txBody>
        </p:sp>
        <p:sp>
          <p:nvSpPr>
            <p:cNvPr id="8" name="TextBox 7"/>
            <p:cNvSpPr txBox="1"/>
            <p:nvPr/>
          </p:nvSpPr>
          <p:spPr>
            <a:xfrm>
              <a:off x="3032760" y="5105400"/>
              <a:ext cx="3025140" cy="1892826"/>
            </a:xfrm>
            <a:prstGeom prst="rect">
              <a:avLst/>
            </a:prstGeom>
            <a:solidFill>
              <a:schemeClr val="bg2">
                <a:lumMod val="75000"/>
              </a:schemeClr>
            </a:solidFill>
            <a:ln>
              <a:solidFill>
                <a:schemeClr val="tx1"/>
              </a:solidFill>
            </a:ln>
          </p:spPr>
          <p:txBody>
            <a:bodyPr wrap="square" rtlCol="0">
              <a:spAutoFit/>
            </a:bodyPr>
            <a:lstStyle/>
            <a:p>
              <a:r>
                <a:rPr lang="en-US" sz="1300" dirty="0" smtClean="0"/>
                <a:t>The author uses a metaphor comparing Catherine’s personality to a river in the passage, “little ripples of fun were continually playing on the surface of that current of intense thought and feeling in which her deep, earnest nature flowed.”  </a:t>
              </a:r>
            </a:p>
            <a:p>
              <a:endParaRPr lang="en-US" sz="1300" dirty="0"/>
            </a:p>
          </p:txBody>
        </p:sp>
        <p:sp>
          <p:nvSpPr>
            <p:cNvPr id="9" name="TextBox 8"/>
            <p:cNvSpPr txBox="1"/>
            <p:nvPr/>
          </p:nvSpPr>
          <p:spPr>
            <a:xfrm>
              <a:off x="6057900" y="4180344"/>
              <a:ext cx="3086100" cy="2677656"/>
            </a:xfrm>
            <a:prstGeom prst="rect">
              <a:avLst/>
            </a:prstGeom>
            <a:solidFill>
              <a:schemeClr val="bg2">
                <a:lumMod val="60000"/>
                <a:lumOff val="40000"/>
              </a:schemeClr>
            </a:solidFill>
            <a:ln>
              <a:solidFill>
                <a:schemeClr val="tx1"/>
              </a:solidFill>
            </a:ln>
          </p:spPr>
          <p:txBody>
            <a:bodyPr wrap="square" rtlCol="0">
              <a:spAutoFit/>
            </a:bodyPr>
            <a:lstStyle/>
            <a:p>
              <a:r>
                <a:rPr lang="en-US" sz="1200" dirty="0" smtClean="0"/>
                <a:t>The author uses a metaphor comparing Catherine’s personality to a river in the passage, “little ripples of fun were continually playing on the surface of that current of intense thought and feeling in which her deep, earnest nature flowed.”  Although Catherine was a serious person who had a lot of deep feelings and a good life, when she states, “Don’t remember much about it myself,” it shows that she has a sense of humor  because no one remembers much about being born.</a:t>
              </a:r>
              <a:endParaRPr lang="en-US" sz="1200" dirty="0"/>
            </a:p>
          </p:txBody>
        </p:sp>
      </p:grpSp>
      <p:sp>
        <p:nvSpPr>
          <p:cNvPr id="14" name="TextBox 13"/>
          <p:cNvSpPr txBox="1"/>
          <p:nvPr/>
        </p:nvSpPr>
        <p:spPr>
          <a:xfrm>
            <a:off x="0" y="4191000"/>
            <a:ext cx="6057900" cy="954107"/>
          </a:xfrm>
          <a:prstGeom prst="rect">
            <a:avLst/>
          </a:prstGeom>
          <a:solidFill>
            <a:schemeClr val="bg2">
              <a:lumMod val="40000"/>
              <a:lumOff val="60000"/>
            </a:schemeClr>
          </a:solidFill>
        </p:spPr>
        <p:txBody>
          <a:bodyPr wrap="square" rtlCol="0">
            <a:spAutoFit/>
          </a:bodyPr>
          <a:lstStyle/>
          <a:p>
            <a:r>
              <a:rPr lang="en-US" sz="1400" b="1" dirty="0" smtClean="0"/>
              <a:t>PROMPT:  Explain the meaning and purpose of the metaphor in “little ripples of fun were continually playing on the surface of that current of intense thought and feeling in which her deep, earnest nature flowed.</a:t>
            </a:r>
            <a:endParaRPr lang="en-US" sz="1400" b="1" dirty="0"/>
          </a:p>
        </p:txBody>
      </p:sp>
    </p:spTree>
    <p:extLst>
      <p:ext uri="{BB962C8B-B14F-4D97-AF65-F5344CB8AC3E}">
        <p14:creationId xmlns:p14="http://schemas.microsoft.com/office/powerpoint/2010/main" val="243773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750"/>
                                        <p:tgtEl>
                                          <p:spTgt spid="13"/>
                                        </p:tgtEl>
                                      </p:cBhvr>
                                    </p:animEffect>
                                    <p:set>
                                      <p:cBhvr>
                                        <p:cTn id="7" dur="1" fill="hold">
                                          <p:stCondLst>
                                            <p:cond delay="7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61571"/>
            <a:ext cx="8229600" cy="1143000"/>
          </a:xfrm>
        </p:spPr>
        <p:txBody>
          <a:bodyPr>
            <a:noAutofit/>
          </a:bodyPr>
          <a:lstStyle/>
          <a:p>
            <a:r>
              <a:rPr lang="en-US" dirty="0" smtClean="0"/>
              <a:t>Create your Final Product</a:t>
            </a:r>
            <a:endParaRPr lang="en-US" dirty="0"/>
          </a:p>
        </p:txBody>
      </p:sp>
      <p:sp>
        <p:nvSpPr>
          <p:cNvPr id="3" name="Text Placeholder 2"/>
          <p:cNvSpPr>
            <a:spLocks noGrp="1"/>
          </p:cNvSpPr>
          <p:nvPr>
            <p:ph type="body" idx="1"/>
          </p:nvPr>
        </p:nvSpPr>
        <p:spPr>
          <a:xfrm>
            <a:off x="533400" y="1828800"/>
            <a:ext cx="8229600" cy="5257800"/>
          </a:xfrm>
        </p:spPr>
        <p:txBody>
          <a:bodyPr>
            <a:normAutofit/>
          </a:bodyPr>
          <a:lstStyle/>
          <a:p>
            <a:pPr marL="68580" indent="0">
              <a:buNone/>
            </a:pPr>
            <a:r>
              <a:rPr lang="en-US" sz="2800" dirty="0" smtClean="0"/>
              <a:t>Take a moment to EDIT and REVISE your draft! </a:t>
            </a:r>
            <a:endParaRPr lang="en-US" sz="2800" dirty="0"/>
          </a:p>
        </p:txBody>
      </p:sp>
      <p:sp>
        <p:nvSpPr>
          <p:cNvPr id="8" name="TextBox 7"/>
          <p:cNvSpPr txBox="1"/>
          <p:nvPr/>
        </p:nvSpPr>
        <p:spPr>
          <a:xfrm>
            <a:off x="4648200" y="0"/>
            <a:ext cx="3505200" cy="646331"/>
          </a:xfrm>
          <a:prstGeom prst="rect">
            <a:avLst/>
          </a:prstGeom>
          <a:noFill/>
        </p:spPr>
        <p:txBody>
          <a:bodyPr wrap="square" rtlCol="0">
            <a:spAutoFit/>
          </a:bodyPr>
          <a:lstStyle/>
          <a:p>
            <a:r>
              <a:rPr lang="en-US" sz="3600" b="1" dirty="0" smtClean="0">
                <a:solidFill>
                  <a:srgbClr val="92D050"/>
                </a:solidFill>
              </a:rPr>
              <a:t>Step 6</a:t>
            </a:r>
            <a:endParaRPr lang="en-US" sz="3600" b="1" dirty="0">
              <a:solidFill>
                <a:srgbClr val="92D05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2356755628"/>
              </p:ext>
            </p:extLst>
          </p:nvPr>
        </p:nvGraphicFramePr>
        <p:xfrm>
          <a:off x="381000" y="2362200"/>
          <a:ext cx="8382000" cy="4267200"/>
        </p:xfrm>
        <a:graphic>
          <a:graphicData uri="http://schemas.openxmlformats.org/drawingml/2006/table">
            <a:tbl>
              <a:tblPr firstRow="1" bandRow="1">
                <a:tableStyleId>{5C22544A-7EE6-4342-B048-85BDC9FD1C3A}</a:tableStyleId>
              </a:tblPr>
              <a:tblGrid>
                <a:gridCol w="4191000"/>
                <a:gridCol w="4191000"/>
              </a:tblGrid>
              <a:tr h="457200">
                <a:tc>
                  <a:txBody>
                    <a:bodyPr/>
                    <a:lstStyle/>
                    <a:p>
                      <a:r>
                        <a:rPr lang="en-US" sz="2400" dirty="0" smtClean="0"/>
                        <a:t>ARMS</a:t>
                      </a:r>
                      <a:r>
                        <a:rPr lang="en-US" sz="2400" baseline="0" dirty="0" smtClean="0"/>
                        <a:t> (Revision Strategy)</a:t>
                      </a:r>
                      <a:endParaRPr lang="en-US" sz="2400" dirty="0"/>
                    </a:p>
                  </a:txBody>
                  <a:tcPr/>
                </a:tc>
                <a:tc>
                  <a:txBody>
                    <a:bodyPr/>
                    <a:lstStyle/>
                    <a:p>
                      <a:r>
                        <a:rPr lang="en-US" sz="2400" dirty="0" smtClean="0"/>
                        <a:t>CUPS+ (Editing</a:t>
                      </a:r>
                      <a:r>
                        <a:rPr lang="en-US" sz="2400" baseline="0" dirty="0" smtClean="0"/>
                        <a:t> Strategy)</a:t>
                      </a:r>
                      <a:endParaRPr lang="en-US" sz="2400" dirty="0"/>
                    </a:p>
                  </a:txBody>
                  <a:tcPr/>
                </a:tc>
              </a:tr>
              <a:tr h="762000">
                <a:tc>
                  <a:txBody>
                    <a:bodyPr/>
                    <a:lstStyle/>
                    <a:p>
                      <a:r>
                        <a:rPr lang="en-US" dirty="0" smtClean="0"/>
                        <a:t>A</a:t>
                      </a:r>
                      <a:r>
                        <a:rPr lang="en-US" baseline="0" dirty="0" smtClean="0"/>
                        <a:t> – ADD sentences and words</a:t>
                      </a:r>
                      <a:endParaRPr lang="en-US" dirty="0"/>
                    </a:p>
                  </a:txBody>
                  <a:tcPr/>
                </a:tc>
                <a:tc>
                  <a:txBody>
                    <a:bodyPr/>
                    <a:lstStyle/>
                    <a:p>
                      <a:r>
                        <a:rPr lang="en-US" dirty="0" smtClean="0"/>
                        <a:t>C – CAPITALIZATION (sentences, names, places, months,</a:t>
                      </a:r>
                      <a:r>
                        <a:rPr lang="en-US" baseline="0" dirty="0" smtClean="0"/>
                        <a:t> I)</a:t>
                      </a:r>
                      <a:endParaRPr lang="en-US" dirty="0"/>
                    </a:p>
                  </a:txBody>
                  <a:tcPr/>
                </a:tc>
              </a:tr>
              <a:tr h="762000">
                <a:tc>
                  <a:txBody>
                    <a:bodyPr/>
                    <a:lstStyle/>
                    <a:p>
                      <a:r>
                        <a:rPr lang="en-US" dirty="0" smtClean="0"/>
                        <a:t>R – REMOVE</a:t>
                      </a:r>
                      <a:r>
                        <a:rPr lang="en-US" baseline="0" dirty="0" smtClean="0"/>
                        <a:t> unneeded words or sentences</a:t>
                      </a:r>
                      <a:endParaRPr lang="en-US" dirty="0"/>
                    </a:p>
                  </a:txBody>
                  <a:tcPr/>
                </a:tc>
                <a:tc>
                  <a:txBody>
                    <a:bodyPr/>
                    <a:lstStyle/>
                    <a:p>
                      <a:r>
                        <a:rPr lang="en-US" dirty="0" smtClean="0"/>
                        <a:t>U</a:t>
                      </a:r>
                      <a:r>
                        <a:rPr lang="en-US" baseline="0" dirty="0" smtClean="0"/>
                        <a:t> – USAGE (match nouns and verbs correctly)</a:t>
                      </a:r>
                      <a:endParaRPr lang="en-US" dirty="0"/>
                    </a:p>
                  </a:txBody>
                  <a:tcPr/>
                </a:tc>
              </a:tr>
              <a:tr h="762000">
                <a:tc>
                  <a:txBody>
                    <a:bodyPr/>
                    <a:lstStyle/>
                    <a:p>
                      <a:r>
                        <a:rPr lang="en-US" dirty="0" smtClean="0"/>
                        <a:t>M – MOVE a sentence or word placement</a:t>
                      </a:r>
                      <a:endParaRPr lang="en-US" dirty="0"/>
                    </a:p>
                  </a:txBody>
                  <a:tcPr/>
                </a:tc>
                <a:tc>
                  <a:txBody>
                    <a:bodyPr/>
                    <a:lstStyle/>
                    <a:p>
                      <a:r>
                        <a:rPr lang="en-US" dirty="0" smtClean="0"/>
                        <a:t>P – PUNCTUATION (. ! , ; : () “ “)</a:t>
                      </a:r>
                      <a:endParaRPr lang="en-US" dirty="0"/>
                    </a:p>
                  </a:txBody>
                  <a:tcPr/>
                </a:tc>
              </a:tr>
              <a:tr h="762000">
                <a:tc>
                  <a:txBody>
                    <a:bodyPr/>
                    <a:lstStyle/>
                    <a:p>
                      <a:r>
                        <a:rPr lang="en-US" dirty="0" smtClean="0"/>
                        <a:t>S –</a:t>
                      </a:r>
                      <a:r>
                        <a:rPr lang="en-US" baseline="0" dirty="0" smtClean="0"/>
                        <a:t> SUBSTITUTE words or sentences for others (vocabulary)</a:t>
                      </a:r>
                      <a:endParaRPr lang="en-US" dirty="0"/>
                    </a:p>
                  </a:txBody>
                  <a:tcPr/>
                </a:tc>
                <a:tc>
                  <a:txBody>
                    <a:bodyPr/>
                    <a:lstStyle/>
                    <a:p>
                      <a:r>
                        <a:rPr lang="en-US" dirty="0" smtClean="0"/>
                        <a:t>S – SPELLING (check all words; use your resources</a:t>
                      </a:r>
                      <a:endParaRPr lang="en-US" dirty="0"/>
                    </a:p>
                  </a:txBody>
                  <a:tcPr/>
                </a:tc>
              </a:tr>
              <a:tr h="762000">
                <a:tc>
                  <a:txBody>
                    <a:bodyPr/>
                    <a:lstStyle/>
                    <a:p>
                      <a:endParaRPr lang="en-US" dirty="0"/>
                    </a:p>
                  </a:txBody>
                  <a:tcPr/>
                </a:tc>
                <a:tc>
                  <a:txBody>
                    <a:bodyPr/>
                    <a:lstStyle/>
                    <a:p>
                      <a:r>
                        <a:rPr lang="en-US" dirty="0" smtClean="0"/>
                        <a:t>+ - neatness (product</a:t>
                      </a:r>
                      <a:r>
                        <a:rPr lang="en-US" baseline="0" dirty="0" smtClean="0"/>
                        <a:t> is legible and organized)</a:t>
                      </a:r>
                      <a:endParaRPr lang="en-US" dirty="0"/>
                    </a:p>
                  </a:txBody>
                  <a:tcPr/>
                </a:tc>
              </a:tr>
            </a:tbl>
          </a:graphicData>
        </a:graphic>
      </p:graphicFrame>
    </p:spTree>
    <p:extLst>
      <p:ext uri="{BB962C8B-B14F-4D97-AF65-F5344CB8AC3E}">
        <p14:creationId xmlns:p14="http://schemas.microsoft.com/office/powerpoint/2010/main" val="3182207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Shape 108"/>
        <p:cNvGrpSpPr/>
        <p:nvPr/>
      </p:nvGrpSpPr>
      <p:grpSpPr>
        <a:xfrm>
          <a:off x="0" y="0"/>
          <a:ext cx="0" cy="0"/>
          <a:chOff x="0" y="0"/>
          <a:chExt cx="0" cy="0"/>
        </a:xfrm>
      </p:grpSpPr>
      <p:pic>
        <p:nvPicPr>
          <p:cNvPr id="109" name="Shape 109"/>
          <p:cNvPicPr preferRelativeResize="0"/>
          <p:nvPr/>
        </p:nvPicPr>
        <p:blipFill>
          <a:blip r:embed="rId3">
            <a:alphaModFix/>
          </a:blip>
          <a:stretch>
            <a:fillRect/>
          </a:stretch>
        </p:blipFill>
        <p:spPr>
          <a:xfrm>
            <a:off x="4979805" y="-101600"/>
            <a:ext cx="4106764" cy="6858000"/>
          </a:xfrm>
          <a:prstGeom prst="rect">
            <a:avLst/>
          </a:prstGeom>
          <a:noFill/>
          <a:ln>
            <a:noFill/>
          </a:ln>
        </p:spPr>
      </p:pic>
      <p:pic>
        <p:nvPicPr>
          <p:cNvPr id="110" name="Shape 110"/>
          <p:cNvPicPr preferRelativeResize="0"/>
          <p:nvPr/>
        </p:nvPicPr>
        <p:blipFill rotWithShape="1">
          <a:blip r:embed="rId4">
            <a:alphaModFix/>
          </a:blip>
          <a:srcRect l="7606" t="3146" r="5557" b="6122"/>
          <a:stretch/>
        </p:blipFill>
        <p:spPr>
          <a:xfrm>
            <a:off x="3408663" y="25400"/>
            <a:ext cx="1772937" cy="6756400"/>
          </a:xfrm>
          <a:prstGeom prst="rect">
            <a:avLst/>
          </a:prstGeom>
          <a:noFill/>
          <a:ln>
            <a:noFill/>
          </a:ln>
        </p:spPr>
      </p:pic>
      <p:pic>
        <p:nvPicPr>
          <p:cNvPr id="111" name="Shape 111"/>
          <p:cNvPicPr preferRelativeResize="0"/>
          <p:nvPr/>
        </p:nvPicPr>
        <p:blipFill>
          <a:blip r:embed="rId5">
            <a:alphaModFix/>
          </a:blip>
          <a:stretch>
            <a:fillRect/>
          </a:stretch>
        </p:blipFill>
        <p:spPr>
          <a:xfrm>
            <a:off x="5049537" y="-101600"/>
            <a:ext cx="4069224" cy="6858000"/>
          </a:xfrm>
          <a:prstGeom prst="rect">
            <a:avLst/>
          </a:prstGeom>
          <a:noFill/>
          <a:ln>
            <a:noFill/>
          </a:ln>
        </p:spPr>
      </p:pic>
      <p:pic>
        <p:nvPicPr>
          <p:cNvPr id="112" name="Shape 112"/>
          <p:cNvPicPr preferRelativeResize="0"/>
          <p:nvPr/>
        </p:nvPicPr>
        <p:blipFill>
          <a:blip r:embed="rId6">
            <a:alphaModFix/>
          </a:blip>
          <a:stretch>
            <a:fillRect/>
          </a:stretch>
        </p:blipFill>
        <p:spPr>
          <a:xfrm>
            <a:off x="5090015" y="-112580"/>
            <a:ext cx="4069225" cy="6858820"/>
          </a:xfrm>
          <a:prstGeom prst="rect">
            <a:avLst/>
          </a:prstGeom>
          <a:noFill/>
          <a:ln>
            <a:noFill/>
          </a:ln>
        </p:spPr>
      </p:pic>
      <p:sp>
        <p:nvSpPr>
          <p:cNvPr id="2" name="TextBox 1"/>
          <p:cNvSpPr txBox="1"/>
          <p:nvPr/>
        </p:nvSpPr>
        <p:spPr>
          <a:xfrm>
            <a:off x="-15240" y="0"/>
            <a:ext cx="3291840" cy="685572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225982" algn="ctr"/>
            <a:r>
              <a:rPr lang="en" sz="2350" b="1" dirty="0" smtClean="0"/>
              <a:t>EXAMPLE </a:t>
            </a:r>
          </a:p>
          <a:p>
            <a:pPr marL="225982" algn="ctr"/>
            <a:r>
              <a:rPr lang="en" sz="2000" i="1" dirty="0" smtClean="0">
                <a:solidFill>
                  <a:schemeClr val="tx1"/>
                </a:solidFill>
              </a:rPr>
              <a:t>(click when prompted)</a:t>
            </a:r>
            <a:r>
              <a:rPr lang="en" sz="2000" i="1" dirty="0" smtClean="0"/>
              <a:t>:</a:t>
            </a:r>
            <a:endParaRPr lang="en" sz="2000" b="1" i="1" dirty="0" smtClean="0"/>
          </a:p>
          <a:p>
            <a:pPr marL="511732" indent="-285750">
              <a:buFont typeface="Wingdings" panose="05000000000000000000" pitchFamily="2" charset="2"/>
              <a:buChar char="Ø"/>
            </a:pPr>
            <a:r>
              <a:rPr lang="en" sz="2350" dirty="0" smtClean="0"/>
              <a:t>After</a:t>
            </a:r>
            <a:r>
              <a:rPr lang="en" sz="2350" baseline="0" dirty="0" smtClean="0"/>
              <a:t> completing a cold read of any given text, reread using the response starter strategy.  Use a variety of starters to respond to the text. </a:t>
            </a:r>
            <a:r>
              <a:rPr lang="en" sz="2350" b="1" baseline="0" dirty="0" smtClean="0">
                <a:solidFill>
                  <a:schemeClr val="tx1"/>
                </a:solidFill>
              </a:rPr>
              <a:t>CLICK</a:t>
            </a:r>
          </a:p>
          <a:p>
            <a:pPr marL="511732" indent="-285750">
              <a:buFont typeface="Wingdings" panose="05000000000000000000" pitchFamily="2" charset="2"/>
              <a:buChar char="Ø"/>
            </a:pPr>
            <a:r>
              <a:rPr lang="en" sz="2350" baseline="0" dirty="0" smtClean="0"/>
              <a:t>The number of responses could be determined by text complexity and purpose for reading. </a:t>
            </a:r>
            <a:r>
              <a:rPr lang="en" sz="2350" b="1" baseline="0" dirty="0" smtClean="0">
                <a:solidFill>
                  <a:schemeClr val="tx1"/>
                </a:solidFill>
              </a:rPr>
              <a:t>CLICK</a:t>
            </a:r>
            <a:endParaRPr lang="en-US" sz="2350" dirty="0"/>
          </a:p>
        </p:txBody>
      </p:sp>
    </p:spTree>
    <p:extLst>
      <p:ext uri="{BB962C8B-B14F-4D97-AF65-F5344CB8AC3E}">
        <p14:creationId xmlns:p14="http://schemas.microsoft.com/office/powerpoint/2010/main" val="273666679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2"/>
                                        </p:tgtEl>
                                      </p:cBhvr>
                                    </p:animEffect>
                                    <p:set>
                                      <p:cBhvr>
                                        <p:cTn id="7" dur="1" fill="hold">
                                          <p:stCondLst>
                                            <p:cond delay="1000"/>
                                          </p:stCondLst>
                                        </p:cTn>
                                        <p:tgtEl>
                                          <p:spTgt spid="1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111"/>
                                        </p:tgtEl>
                                      </p:cBhvr>
                                    </p:animEffect>
                                    <p:set>
                                      <p:cBhvr>
                                        <p:cTn id="12" dur="1" fill="hold">
                                          <p:stCondLst>
                                            <p:cond delay="1000"/>
                                          </p:stCondLst>
                                        </p:cTn>
                                        <p:tgtEl>
                                          <p:spTgt spid="1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33400" y="685800"/>
            <a:ext cx="8229600" cy="4419599"/>
          </a:xfrm>
          <a:prstGeom prst="rect">
            <a:avLst/>
          </a:prstGeom>
        </p:spPr>
        <p:txBody>
          <a:bodyPr vert="horz" lIns="91425" tIns="91425" rIns="91425" bIns="91425" rtlCol="0" anchor="t" anchorCtr="0">
            <a:noAutofit/>
          </a:bodyPr>
          <a:lstStyle>
            <a:lvl1pPr marL="342900" indent="-274320" algn="l" defTabSz="914400" rtl="0" eaLnBrk="1" latinLnBrk="0" hangingPunct="1">
              <a:spcBef>
                <a:spcPts val="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ts val="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ts val="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ts val="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ts val="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US" b="1" dirty="0" smtClean="0">
                <a:solidFill>
                  <a:schemeClr val="accent1"/>
                </a:solidFill>
              </a:rPr>
              <a:t>To sum up:</a:t>
            </a:r>
          </a:p>
          <a:p>
            <a:pPr marL="68580" indent="0" algn="ctr">
              <a:buFont typeface="Wingdings 2" pitchFamily="18" charset="2"/>
              <a:buNone/>
            </a:pPr>
            <a:endParaRPr lang="en-US" sz="1200" b="1" dirty="0" smtClean="0">
              <a:solidFill>
                <a:schemeClr val="accent1"/>
              </a:solidFill>
            </a:endParaRPr>
          </a:p>
          <a:p>
            <a:pPr marL="68580" lvl="0" indent="0">
              <a:buNone/>
            </a:pPr>
            <a:r>
              <a:rPr lang="en-US" sz="2800" dirty="0" smtClean="0"/>
              <a:t>Reading Big 6 is a strategy that will be especially useful to you in an assessment.  When you are taking a reading assessment, use the Reading Big 6 strategy to respond to a reading prompt.</a:t>
            </a:r>
            <a:endParaRPr lang="en-US" sz="1800" dirty="0"/>
          </a:p>
        </p:txBody>
      </p:sp>
      <p:grpSp>
        <p:nvGrpSpPr>
          <p:cNvPr id="7" name="Group 6"/>
          <p:cNvGrpSpPr/>
          <p:nvPr/>
        </p:nvGrpSpPr>
        <p:grpSpPr>
          <a:xfrm>
            <a:off x="762000" y="5410200"/>
            <a:ext cx="7848600" cy="1066800"/>
            <a:chOff x="762000" y="5410200"/>
            <a:chExt cx="7848600" cy="1066800"/>
          </a:xfrm>
        </p:grpSpPr>
        <p:sp>
          <p:nvSpPr>
            <p:cNvPr id="5" name="Action Button: Home 4">
              <a:hlinkClick r:id="rId2" action="ppaction://hlinksldjump" highlightClick="1"/>
            </p:cNvPr>
            <p:cNvSpPr/>
            <p:nvPr/>
          </p:nvSpPr>
          <p:spPr>
            <a:xfrm>
              <a:off x="7543800" y="54102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769114"/>
              <a:ext cx="6781800" cy="707886"/>
            </a:xfrm>
            <a:prstGeom prst="rect">
              <a:avLst/>
            </a:prstGeom>
            <a:noFill/>
          </p:spPr>
          <p:txBody>
            <a:bodyPr wrap="square" rtlCol="0">
              <a:spAutoFit/>
            </a:bodyPr>
            <a:lstStyle/>
            <a:p>
              <a:pPr algn="r"/>
              <a:r>
                <a:rPr lang="en-US" sz="2000" i="1" dirty="0" smtClean="0"/>
                <a:t>Click to return home to the Foundation Skills for Active Reading</a:t>
              </a:r>
              <a:endParaRPr lang="en-US" sz="2000" i="1" dirty="0"/>
            </a:p>
          </p:txBody>
        </p:sp>
      </p:grpSp>
    </p:spTree>
    <p:extLst>
      <p:ext uri="{BB962C8B-B14F-4D97-AF65-F5344CB8AC3E}">
        <p14:creationId xmlns:p14="http://schemas.microsoft.com/office/powerpoint/2010/main" val="37357872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Thoughts</a:t>
            </a:r>
            <a:endParaRPr lang="en-US" dirty="0"/>
          </a:p>
        </p:txBody>
      </p:sp>
      <p:sp>
        <p:nvSpPr>
          <p:cNvPr id="3" name="Text Placeholder 2"/>
          <p:cNvSpPr>
            <a:spLocks noGrp="1"/>
          </p:cNvSpPr>
          <p:nvPr>
            <p:ph type="body" idx="1"/>
          </p:nvPr>
        </p:nvSpPr>
        <p:spPr/>
        <p:txBody>
          <a:bodyPr>
            <a:normAutofit/>
          </a:bodyPr>
          <a:lstStyle/>
          <a:p>
            <a:pPr>
              <a:buFont typeface="Wingdings" panose="05000000000000000000" pitchFamily="2" charset="2"/>
              <a:buChar char="Ø"/>
            </a:pPr>
            <a:r>
              <a:rPr lang="en-US" sz="4000" dirty="0" smtClean="0"/>
              <a:t>If you did not find the answers or help you were looking for, you can </a:t>
            </a:r>
          </a:p>
          <a:p>
            <a:pPr marL="68580" indent="0">
              <a:buNone/>
            </a:pPr>
            <a:r>
              <a:rPr lang="en-US" sz="4000" dirty="0" smtClean="0"/>
              <a:t>* </a:t>
            </a:r>
            <a:r>
              <a:rPr lang="en-US" sz="4000" i="1" dirty="0" smtClean="0"/>
              <a:t>email me </a:t>
            </a:r>
            <a:r>
              <a:rPr lang="en-US" sz="4000" dirty="0" smtClean="0"/>
              <a:t>at:   </a:t>
            </a:r>
            <a:r>
              <a:rPr lang="en-US" sz="3600" dirty="0" smtClean="0">
                <a:hlinkClick r:id="rId2"/>
              </a:rPr>
              <a:t>Adrienne_culliton@gfps.k12.mt.us</a:t>
            </a:r>
            <a:r>
              <a:rPr lang="en-US" sz="4000" dirty="0" smtClean="0"/>
              <a:t> or   * </a:t>
            </a:r>
            <a:r>
              <a:rPr lang="en-US" sz="4000" i="1" dirty="0" smtClean="0"/>
              <a:t>call me </a:t>
            </a:r>
            <a:r>
              <a:rPr lang="en-US" sz="4000" dirty="0" smtClean="0"/>
              <a:t>at:</a:t>
            </a:r>
          </a:p>
          <a:p>
            <a:pPr marL="68580" indent="0">
              <a:buNone/>
            </a:pPr>
            <a:r>
              <a:rPr lang="en-US" sz="4000" dirty="0" smtClean="0"/>
              <a:t> 268.6464</a:t>
            </a:r>
            <a:endParaRPr lang="en-US" sz="4000" dirty="0"/>
          </a:p>
        </p:txBody>
      </p:sp>
    </p:spTree>
    <p:extLst>
      <p:ext uri="{BB962C8B-B14F-4D97-AF65-F5344CB8AC3E}">
        <p14:creationId xmlns:p14="http://schemas.microsoft.com/office/powerpoint/2010/main" val="2500584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8200" y="76200"/>
            <a:ext cx="3505200" cy="503236"/>
          </a:xfrm>
        </p:spPr>
        <p:txBody>
          <a:bodyPr>
            <a:noAutofit/>
          </a:bodyPr>
          <a:lstStyle/>
          <a:p>
            <a:r>
              <a:rPr lang="en-US" sz="2800" b="1" dirty="0" smtClean="0"/>
              <a:t>Response Starters</a:t>
            </a:r>
            <a:endParaRPr lang="en-US" sz="2800" b="1" dirty="0"/>
          </a:p>
        </p:txBody>
      </p:sp>
      <p:sp>
        <p:nvSpPr>
          <p:cNvPr id="3" name="Text Placeholder 2"/>
          <p:cNvSpPr>
            <a:spLocks noGrp="1"/>
          </p:cNvSpPr>
          <p:nvPr>
            <p:ph type="body" idx="1"/>
          </p:nvPr>
        </p:nvSpPr>
        <p:spPr>
          <a:xfrm>
            <a:off x="457200" y="762000"/>
            <a:ext cx="8229600" cy="5805773"/>
          </a:xfrm>
        </p:spPr>
        <p:txBody>
          <a:bodyPr/>
          <a:lstStyle/>
          <a:p>
            <a:pPr marL="68580" indent="0" algn="ctr">
              <a:buNone/>
            </a:pPr>
            <a:r>
              <a:rPr lang="en-US" sz="4400" b="1" dirty="0" smtClean="0">
                <a:solidFill>
                  <a:schemeClr val="accent1"/>
                </a:solidFill>
              </a:rPr>
              <a:t>To sum up:</a:t>
            </a:r>
          </a:p>
          <a:p>
            <a:pPr marL="68580" indent="0" algn="ctr">
              <a:buNone/>
            </a:pPr>
            <a:endParaRPr lang="en-US" sz="2000" b="1" dirty="0" smtClean="0">
              <a:solidFill>
                <a:schemeClr val="accent1"/>
              </a:solidFill>
            </a:endParaRPr>
          </a:p>
          <a:p>
            <a:pPr marL="68580" indent="0">
              <a:buNone/>
            </a:pPr>
            <a:r>
              <a:rPr lang="en-US" sz="3600" dirty="0" smtClean="0"/>
              <a:t>Response starters provide readers with a framework that encourages interaction with and high level thinking about text.  The response starter strategy is one way we can actively read text.</a:t>
            </a:r>
          </a:p>
          <a:p>
            <a:pPr marL="68580" indent="0">
              <a:buNone/>
            </a:pPr>
            <a:endParaRPr lang="en-US" dirty="0"/>
          </a:p>
          <a:p>
            <a:pPr marL="68580" indent="0">
              <a:buNone/>
            </a:pPr>
            <a:endParaRPr lang="en-US" dirty="0" smtClean="0"/>
          </a:p>
          <a:p>
            <a:pPr marL="68580" indent="0">
              <a:buNone/>
            </a:pPr>
            <a:endParaRPr lang="en-US" dirty="0"/>
          </a:p>
          <a:p>
            <a:pPr marL="68580" indent="0">
              <a:buNone/>
            </a:pPr>
            <a:endParaRPr lang="en-US" dirty="0"/>
          </a:p>
        </p:txBody>
      </p:sp>
      <p:grpSp>
        <p:nvGrpSpPr>
          <p:cNvPr id="6" name="Group 5"/>
          <p:cNvGrpSpPr/>
          <p:nvPr/>
        </p:nvGrpSpPr>
        <p:grpSpPr>
          <a:xfrm>
            <a:off x="762000" y="5410200"/>
            <a:ext cx="7848600" cy="1066800"/>
            <a:chOff x="762000" y="5410200"/>
            <a:chExt cx="7848600" cy="1066800"/>
          </a:xfrm>
        </p:grpSpPr>
        <p:sp>
          <p:nvSpPr>
            <p:cNvPr id="4" name="Action Button: Home 3">
              <a:hlinkClick r:id="rId2" action="ppaction://hlinksldjump" highlightClick="1"/>
            </p:cNvPr>
            <p:cNvSpPr/>
            <p:nvPr/>
          </p:nvSpPr>
          <p:spPr>
            <a:xfrm>
              <a:off x="7543800" y="54102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0" y="5769114"/>
              <a:ext cx="6781800" cy="707886"/>
            </a:xfrm>
            <a:prstGeom prst="rect">
              <a:avLst/>
            </a:prstGeom>
            <a:noFill/>
          </p:spPr>
          <p:txBody>
            <a:bodyPr wrap="square" rtlCol="0">
              <a:spAutoFit/>
            </a:bodyPr>
            <a:lstStyle/>
            <a:p>
              <a:pPr algn="r"/>
              <a:r>
                <a:rPr lang="en-US" sz="2000" i="1" dirty="0" smtClean="0"/>
                <a:t>Click to return home to the Foundation Skills for Active Reading</a:t>
              </a:r>
              <a:endParaRPr lang="en-US" sz="2000" i="1" dirty="0"/>
            </a:p>
          </p:txBody>
        </p:sp>
      </p:grpSp>
    </p:spTree>
    <p:extLst>
      <p:ext uri="{BB962C8B-B14F-4D97-AF65-F5344CB8AC3E}">
        <p14:creationId xmlns:p14="http://schemas.microsoft.com/office/powerpoint/2010/main" val="2632420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724400" y="-76200"/>
            <a:ext cx="3505200" cy="685800"/>
          </a:xfrm>
          <a:prstGeom prst="rect">
            <a:avLst/>
          </a:prstGeom>
        </p:spPr>
        <p:txBody>
          <a:bodyPr lIns="91425" tIns="91425" rIns="91425" bIns="91425" anchor="b" anchorCtr="0">
            <a:noAutofit/>
          </a:bodyPr>
          <a:lstStyle/>
          <a:p>
            <a:pPr>
              <a:spcBef>
                <a:spcPts val="0"/>
              </a:spcBef>
              <a:buNone/>
            </a:pPr>
            <a:r>
              <a:rPr lang="en" sz="2800" b="1" dirty="0"/>
              <a:t>Color Coding</a:t>
            </a:r>
          </a:p>
        </p:txBody>
      </p:sp>
      <p:sp>
        <p:nvSpPr>
          <p:cNvPr id="137" name="Shape 137"/>
          <p:cNvSpPr txBox="1">
            <a:spLocks noGrp="1"/>
          </p:cNvSpPr>
          <p:nvPr>
            <p:ph type="body" idx="1"/>
          </p:nvPr>
        </p:nvSpPr>
        <p:spPr>
          <a:xfrm>
            <a:off x="502920" y="393187"/>
            <a:ext cx="3962400" cy="629239"/>
          </a:xfrm>
          <a:prstGeom prst="rect">
            <a:avLst/>
          </a:prstGeom>
          <a:ln>
            <a:noFill/>
          </a:ln>
        </p:spPr>
        <p:txBody>
          <a:bodyPr lIns="91425" tIns="91425" rIns="91425" bIns="91425" anchor="t" anchorCtr="0">
            <a:noAutofit/>
          </a:bodyPr>
          <a:lstStyle/>
          <a:p>
            <a:pPr rtl="0">
              <a:spcBef>
                <a:spcPts val="0"/>
              </a:spcBef>
              <a:buNone/>
            </a:pPr>
            <a:r>
              <a:rPr lang="en" sz="2000" dirty="0" smtClean="0">
                <a:solidFill>
                  <a:srgbClr val="66FF33"/>
                </a:solidFill>
                <a:effectLst>
                  <a:outerShdw blurRad="38100" dist="38100" dir="2700000" algn="tl">
                    <a:srgbClr val="000000">
                      <a:alpha val="43137"/>
                    </a:srgbClr>
                  </a:outerShdw>
                </a:effectLst>
              </a:rPr>
              <a:t>Title/Topic/Introduction/Claim</a:t>
            </a:r>
            <a:endParaRPr lang="en" sz="2000" dirty="0">
              <a:solidFill>
                <a:srgbClr val="66FF33"/>
              </a:solidFill>
              <a:effectLst>
                <a:outerShdw blurRad="38100" dist="38100" dir="2700000" algn="tl">
                  <a:srgbClr val="000000">
                    <a:alpha val="43137"/>
                  </a:srgbClr>
                </a:outerShdw>
              </a:effectLst>
            </a:endParaRPr>
          </a:p>
        </p:txBody>
      </p:sp>
      <p:pic>
        <p:nvPicPr>
          <p:cNvPr id="138" name="Shape 138"/>
          <p:cNvPicPr preferRelativeResize="0"/>
          <p:nvPr/>
        </p:nvPicPr>
        <p:blipFill>
          <a:blip r:embed="rId3">
            <a:alphaModFix/>
          </a:blip>
          <a:stretch>
            <a:fillRect/>
          </a:stretch>
        </p:blipFill>
        <p:spPr>
          <a:xfrm>
            <a:off x="5105399" y="707807"/>
            <a:ext cx="3581401" cy="5791201"/>
          </a:xfrm>
          <a:prstGeom prst="rect">
            <a:avLst/>
          </a:prstGeom>
          <a:noFill/>
          <a:ln>
            <a:noFill/>
          </a:ln>
        </p:spPr>
      </p:pic>
      <p:sp>
        <p:nvSpPr>
          <p:cNvPr id="2" name="TextBox 1"/>
          <p:cNvSpPr txBox="1"/>
          <p:nvPr/>
        </p:nvSpPr>
        <p:spPr>
          <a:xfrm>
            <a:off x="594360" y="753527"/>
            <a:ext cx="2777744" cy="400110"/>
          </a:xfrm>
          <a:prstGeom prst="rect">
            <a:avLst/>
          </a:prstGeom>
          <a:noFill/>
        </p:spPr>
        <p:txBody>
          <a:bodyPr wrap="square" rtlCol="0">
            <a:spAutoFit/>
          </a:bodyPr>
          <a:lstStyle/>
          <a:p>
            <a:r>
              <a:rPr lang="en" sz="2000" dirty="0">
                <a:solidFill>
                  <a:srgbClr val="FFFF00"/>
                </a:solidFill>
                <a:effectLst>
                  <a:outerShdw blurRad="38100" dist="38100" dir="2700000" algn="tl">
                    <a:srgbClr val="000000">
                      <a:alpha val="43137"/>
                    </a:srgbClr>
                  </a:outerShdw>
                </a:effectLst>
              </a:rPr>
              <a:t>Key Ideas/Transitions</a:t>
            </a:r>
          </a:p>
        </p:txBody>
      </p:sp>
      <p:sp>
        <p:nvSpPr>
          <p:cNvPr id="6" name="TextBox 5"/>
          <p:cNvSpPr txBox="1"/>
          <p:nvPr/>
        </p:nvSpPr>
        <p:spPr>
          <a:xfrm>
            <a:off x="594360" y="1066800"/>
            <a:ext cx="3156030" cy="400110"/>
          </a:xfrm>
          <a:prstGeom prst="rect">
            <a:avLst/>
          </a:prstGeom>
          <a:noFill/>
        </p:spPr>
        <p:txBody>
          <a:bodyPr wrap="square" rtlCol="0">
            <a:spAutoFit/>
          </a:bodyPr>
          <a:lstStyle/>
          <a:p>
            <a:r>
              <a:rPr lang="en" sz="2000" dirty="0" smtClean="0">
                <a:solidFill>
                  <a:srgbClr val="FF00FF"/>
                </a:solidFill>
                <a:effectLst>
                  <a:outerShdw blurRad="38100" dist="38100" dir="2700000" algn="tl">
                    <a:srgbClr val="000000">
                      <a:alpha val="43137"/>
                    </a:srgbClr>
                  </a:outerShdw>
                </a:effectLst>
              </a:rPr>
              <a:t>Details/Elaborations</a:t>
            </a:r>
            <a:endParaRPr lang="en" sz="2000" dirty="0">
              <a:solidFill>
                <a:srgbClr val="FF00FF"/>
              </a:solidFill>
              <a:effectLst>
                <a:outerShdw blurRad="38100" dist="38100" dir="2700000" algn="tl">
                  <a:srgbClr val="000000">
                    <a:alpha val="43137"/>
                  </a:srgbClr>
                </a:outerShdw>
              </a:effectLst>
            </a:endParaRPr>
          </a:p>
        </p:txBody>
      </p:sp>
      <p:sp>
        <p:nvSpPr>
          <p:cNvPr id="7" name="TextBox 6"/>
          <p:cNvSpPr txBox="1"/>
          <p:nvPr/>
        </p:nvSpPr>
        <p:spPr>
          <a:xfrm>
            <a:off x="594360" y="1390710"/>
            <a:ext cx="2067045" cy="400110"/>
          </a:xfrm>
          <a:prstGeom prst="rect">
            <a:avLst/>
          </a:prstGeom>
          <a:noFill/>
        </p:spPr>
        <p:txBody>
          <a:bodyPr wrap="square" rtlCol="0">
            <a:spAutoFit/>
          </a:bodyPr>
          <a:lstStyle/>
          <a:p>
            <a:r>
              <a:rPr lang="en" sz="2000" dirty="0">
                <a:solidFill>
                  <a:srgbClr val="66FF33"/>
                </a:solidFill>
                <a:effectLst>
                  <a:outerShdw blurRad="38100" dist="38100" dir="2700000" algn="tl">
                    <a:srgbClr val="000000">
                      <a:alpha val="43137"/>
                    </a:srgbClr>
                  </a:outerShdw>
                </a:effectLst>
              </a:rPr>
              <a:t>Conclusion</a:t>
            </a:r>
            <a:endParaRPr lang="en" sz="2400" dirty="0">
              <a:solidFill>
                <a:srgbClr val="66FF33"/>
              </a:solidFill>
              <a:effectLst>
                <a:outerShdw blurRad="38100" dist="38100" dir="2700000" algn="tl">
                  <a:srgbClr val="000000">
                    <a:alpha val="43137"/>
                  </a:srgbClr>
                </a:outerShdw>
              </a:effectLst>
            </a:endParaRPr>
          </a:p>
        </p:txBody>
      </p:sp>
      <p:sp>
        <p:nvSpPr>
          <p:cNvPr id="4" name="TextBox 3"/>
          <p:cNvSpPr txBox="1"/>
          <p:nvPr/>
        </p:nvSpPr>
        <p:spPr>
          <a:xfrm>
            <a:off x="457200" y="1676400"/>
            <a:ext cx="4800600" cy="4932119"/>
          </a:xfrm>
          <a:prstGeom prst="rect">
            <a:avLst/>
          </a:prstGeom>
          <a:noFill/>
        </p:spPr>
        <p:txBody>
          <a:bodyPr wrap="square" rtlCol="0">
            <a:spAutoFit/>
          </a:bodyPr>
          <a:lstStyle/>
          <a:p>
            <a:pPr marL="342900" indent="-342900">
              <a:buFont typeface="Wingdings" panose="05000000000000000000" pitchFamily="2" charset="2"/>
              <a:buChar char="Ø"/>
            </a:pPr>
            <a:r>
              <a:rPr lang="en-US" sz="1850" dirty="0" smtClean="0"/>
              <a:t>The color green </a:t>
            </a:r>
            <a:r>
              <a:rPr lang="en-US" sz="1850" b="1" dirty="0" smtClean="0"/>
              <a:t>CLICK</a:t>
            </a:r>
            <a:r>
              <a:rPr lang="en-US" sz="1850" dirty="0" smtClean="0"/>
              <a:t> identifies titles, topics, claims, introductions and conclusions. In this piece I have highlighted the topic, or T is  equal to Little Rocket of the Airways and the concluding paragraph green. </a:t>
            </a:r>
            <a:r>
              <a:rPr lang="en-US" sz="1850" i="1" u="sng" dirty="0" smtClean="0"/>
              <a:t>NOT ALL TEXT WILL HAVE BOTH AN INTRO AND CONCLUSION! Do not assume!</a:t>
            </a:r>
            <a:endParaRPr lang="en-US" sz="1850" dirty="0" smtClean="0"/>
          </a:p>
          <a:p>
            <a:pPr marL="342900" indent="-342900">
              <a:buFont typeface="Wingdings" panose="05000000000000000000" pitchFamily="2" charset="2"/>
              <a:buChar char="Ø"/>
            </a:pPr>
            <a:r>
              <a:rPr lang="en-US" sz="1850" dirty="0" smtClean="0"/>
              <a:t>The color yellow </a:t>
            </a:r>
            <a:r>
              <a:rPr lang="en-US" sz="1850" b="1" dirty="0" smtClean="0"/>
              <a:t>CLICK</a:t>
            </a:r>
            <a:r>
              <a:rPr lang="en-US" sz="1850" dirty="0" smtClean="0"/>
              <a:t> illustrates key ideas and transitions. On this sample, these key ideas are at the beginning of every paragraph. </a:t>
            </a:r>
          </a:p>
          <a:p>
            <a:pPr marL="342900" indent="-342900">
              <a:buFont typeface="Wingdings" panose="05000000000000000000" pitchFamily="2" charset="2"/>
              <a:buChar char="Ø"/>
            </a:pPr>
            <a:r>
              <a:rPr lang="en-US" sz="1850" dirty="0" smtClean="0"/>
              <a:t>The color red (or pink)</a:t>
            </a:r>
            <a:r>
              <a:rPr lang="en-US" sz="1850" b="1" dirty="0" smtClean="0"/>
              <a:t> CLICK</a:t>
            </a:r>
            <a:r>
              <a:rPr lang="en-US" sz="1850" dirty="0" smtClean="0"/>
              <a:t> shows the details or elaborations. The color pink that highlights the majority of every paragraph shows where the details or elaborations are located. </a:t>
            </a:r>
            <a:endParaRPr lang="en-US" sz="1850" dirty="0"/>
          </a:p>
        </p:txBody>
      </p:sp>
    </p:spTree>
    <p:extLst>
      <p:ext uri="{BB962C8B-B14F-4D97-AF65-F5344CB8AC3E}">
        <p14:creationId xmlns:p14="http://schemas.microsoft.com/office/powerpoint/2010/main" val="330850733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500"/>
                                        <p:tgtEl>
                                          <p:spTgt spid="13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build="p"/>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24082"/>
            <a:ext cx="7943701" cy="407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609600" y="762000"/>
            <a:ext cx="7924800" cy="40003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09600" y="4953000"/>
            <a:ext cx="7924800" cy="1077218"/>
          </a:xfrm>
          <a:prstGeom prst="rect">
            <a:avLst/>
          </a:prstGeom>
          <a:noFill/>
        </p:spPr>
        <p:txBody>
          <a:bodyPr wrap="square" rtlCol="0">
            <a:spAutoFit/>
          </a:bodyPr>
          <a:lstStyle/>
          <a:p>
            <a:pPr algn="ctr"/>
            <a:r>
              <a:rPr lang="en-US" sz="3200" dirty="0" smtClean="0"/>
              <a:t>How would you highlight this paragraph?  </a:t>
            </a:r>
            <a:r>
              <a:rPr lang="en-US" sz="3200" b="1" dirty="0" smtClean="0"/>
              <a:t>Click</a:t>
            </a:r>
            <a:r>
              <a:rPr lang="en-US" sz="3200" dirty="0" smtClean="0"/>
              <a:t> to see the answer.</a:t>
            </a:r>
            <a:endParaRPr lang="en-US" sz="3200" dirty="0"/>
          </a:p>
        </p:txBody>
      </p:sp>
    </p:spTree>
    <p:extLst>
      <p:ext uri="{BB962C8B-B14F-4D97-AF65-F5344CB8AC3E}">
        <p14:creationId xmlns:p14="http://schemas.microsoft.com/office/powerpoint/2010/main" val="347054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533400" y="685800"/>
            <a:ext cx="8229600" cy="5805773"/>
          </a:xfrm>
          <a:prstGeom prst="rect">
            <a:avLst/>
          </a:prstGeom>
        </p:spPr>
        <p:txBody>
          <a:bodyPr vert="horz" lIns="91425" tIns="91425" rIns="91425" bIns="91425" rtlCol="0" anchor="t" anchorCtr="0">
            <a:normAutofit/>
          </a:bodyPr>
          <a:lstStyle>
            <a:lvl1pPr marL="342900" indent="-274320" algn="l" defTabSz="914400" rtl="0" eaLnBrk="1" latinLnBrk="0" hangingPunct="1">
              <a:spcBef>
                <a:spcPts val="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ts val="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ts val="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ts val="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ts val="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ts val="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ctr">
              <a:buFont typeface="Wingdings 2" pitchFamily="18" charset="2"/>
              <a:buNone/>
            </a:pPr>
            <a:r>
              <a:rPr lang="en-US" sz="4400" b="1" dirty="0" smtClean="0">
                <a:solidFill>
                  <a:schemeClr val="accent1"/>
                </a:solidFill>
              </a:rPr>
              <a:t>To sum up:</a:t>
            </a:r>
            <a:endParaRPr lang="en-US" sz="2000" b="1" dirty="0" smtClean="0">
              <a:solidFill>
                <a:schemeClr val="accent1"/>
              </a:solidFill>
            </a:endParaRPr>
          </a:p>
          <a:p>
            <a:pPr marL="68580" indent="0" algn="ctr">
              <a:buFont typeface="Wingdings 2" pitchFamily="18" charset="2"/>
              <a:buNone/>
            </a:pPr>
            <a:endParaRPr lang="en-US" sz="4400" b="1" dirty="0" smtClean="0">
              <a:solidFill>
                <a:schemeClr val="accent1"/>
              </a:solidFill>
            </a:endParaRPr>
          </a:p>
          <a:p>
            <a:pPr marL="0" indent="0">
              <a:buClrTx/>
              <a:buSzTx/>
              <a:buNone/>
              <a:defRPr/>
            </a:pPr>
            <a:r>
              <a:rPr lang="en-US" sz="3600" dirty="0" smtClean="0"/>
              <a:t>Color </a:t>
            </a:r>
            <a:r>
              <a:rPr lang="en-US" sz="3600" dirty="0"/>
              <a:t>coding is a visual strategy that allows </a:t>
            </a:r>
            <a:r>
              <a:rPr lang="en-US" sz="3600" dirty="0" smtClean="0"/>
              <a:t>you to </a:t>
            </a:r>
            <a:r>
              <a:rPr lang="en-US" sz="3600" dirty="0"/>
              <a:t>demonstrate </a:t>
            </a:r>
            <a:r>
              <a:rPr lang="en-US" sz="3600" dirty="0" smtClean="0"/>
              <a:t>your understanding </a:t>
            </a:r>
            <a:r>
              <a:rPr lang="en-US" sz="3600" dirty="0"/>
              <a:t>of the different pieces of text by assigning each color to a purpose of a paragraph or essay.</a:t>
            </a:r>
          </a:p>
          <a:p>
            <a:pPr marL="68580" indent="0">
              <a:buFont typeface="Wingdings 2" pitchFamily="18" charset="2"/>
              <a:buNone/>
            </a:pPr>
            <a:endParaRPr lang="en-US" dirty="0" smtClean="0"/>
          </a:p>
          <a:p>
            <a:pPr marL="68580" indent="0">
              <a:buFont typeface="Wingdings 2" pitchFamily="18" charset="2"/>
              <a:buNone/>
            </a:pPr>
            <a:endParaRPr lang="en-US" dirty="0" smtClean="0"/>
          </a:p>
          <a:p>
            <a:pPr marL="68580" indent="0">
              <a:buFont typeface="Wingdings 2" pitchFamily="18" charset="2"/>
              <a:buNone/>
            </a:pPr>
            <a:endParaRPr lang="en-US" dirty="0" smtClean="0"/>
          </a:p>
          <a:p>
            <a:pPr marL="68580" indent="0">
              <a:buFont typeface="Wingdings 2" pitchFamily="18" charset="2"/>
              <a:buNone/>
            </a:pPr>
            <a:endParaRPr lang="en-US" dirty="0"/>
          </a:p>
        </p:txBody>
      </p:sp>
      <p:grpSp>
        <p:nvGrpSpPr>
          <p:cNvPr id="7" name="Group 6"/>
          <p:cNvGrpSpPr/>
          <p:nvPr/>
        </p:nvGrpSpPr>
        <p:grpSpPr>
          <a:xfrm>
            <a:off x="762000" y="5410200"/>
            <a:ext cx="7848600" cy="1066800"/>
            <a:chOff x="762000" y="5410200"/>
            <a:chExt cx="7848600" cy="1066800"/>
          </a:xfrm>
        </p:grpSpPr>
        <p:sp>
          <p:nvSpPr>
            <p:cNvPr id="5" name="Action Button: Home 4">
              <a:hlinkClick r:id="rId2" action="ppaction://hlinksldjump" highlightClick="1"/>
            </p:cNvPr>
            <p:cNvSpPr/>
            <p:nvPr/>
          </p:nvSpPr>
          <p:spPr>
            <a:xfrm>
              <a:off x="7543800" y="5410200"/>
              <a:ext cx="1066800" cy="10668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0" y="5769114"/>
              <a:ext cx="6781800" cy="707886"/>
            </a:xfrm>
            <a:prstGeom prst="rect">
              <a:avLst/>
            </a:prstGeom>
            <a:noFill/>
          </p:spPr>
          <p:txBody>
            <a:bodyPr wrap="square" rtlCol="0">
              <a:spAutoFit/>
            </a:bodyPr>
            <a:lstStyle/>
            <a:p>
              <a:pPr algn="r"/>
              <a:r>
                <a:rPr lang="en-US" sz="2000" i="1" dirty="0" smtClean="0"/>
                <a:t>Click to return home to the Foundation Skills for Active Reading</a:t>
              </a:r>
              <a:endParaRPr lang="en-US" sz="2000" i="1" dirty="0"/>
            </a:p>
          </p:txBody>
        </p:sp>
      </p:grpSp>
    </p:spTree>
    <p:extLst>
      <p:ext uri="{BB962C8B-B14F-4D97-AF65-F5344CB8AC3E}">
        <p14:creationId xmlns:p14="http://schemas.microsoft.com/office/powerpoint/2010/main" val="22054929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136"/>
          <p:cNvSpPr txBox="1">
            <a:spLocks/>
          </p:cNvSpPr>
          <p:nvPr/>
        </p:nvSpPr>
        <p:spPr>
          <a:xfrm>
            <a:off x="4724400" y="-76200"/>
            <a:ext cx="3505200" cy="685800"/>
          </a:xfrm>
          <a:prstGeom prst="rect">
            <a:avLst/>
          </a:prstGeom>
        </p:spPr>
        <p:txBody>
          <a:bodyPr vert="horz" lIns="91425" tIns="91425" rIns="91425" bIns="91425" rtlCol="0" anchor="b" anchorCtr="0">
            <a:noAutofit/>
          </a:bodyPr>
          <a:lstStyle>
            <a:lvl1pPr algn="l" defTabSz="914400" rtl="0" eaLnBrk="1" latinLnBrk="0" hangingPunct="1">
              <a:spcBef>
                <a:spcPts val="0"/>
              </a:spcBef>
              <a:buNone/>
              <a:defRPr sz="4000" kern="1200">
                <a:solidFill>
                  <a:schemeClr val="accent1"/>
                </a:solidFill>
                <a:latin typeface="+mj-lt"/>
                <a:ea typeface="+mj-ea"/>
                <a:cs typeface="+mj-cs"/>
              </a:defRPr>
            </a:lvl1pPr>
            <a:lvl2pPr eaLnBrk="1" hangingPunct="1">
              <a:spcBef>
                <a:spcPts val="0"/>
              </a:spcBef>
              <a:defRPr>
                <a:solidFill>
                  <a:schemeClr val="tx2"/>
                </a:solidFill>
              </a:defRPr>
            </a:lvl2pPr>
            <a:lvl3pPr eaLnBrk="1" hangingPunct="1">
              <a:spcBef>
                <a:spcPts val="0"/>
              </a:spcBef>
              <a:defRPr>
                <a:solidFill>
                  <a:schemeClr val="tx2"/>
                </a:solidFill>
              </a:defRPr>
            </a:lvl3pPr>
            <a:lvl4pPr eaLnBrk="1" hangingPunct="1">
              <a:spcBef>
                <a:spcPts val="0"/>
              </a:spcBef>
              <a:defRPr>
                <a:solidFill>
                  <a:schemeClr val="tx2"/>
                </a:solidFill>
              </a:defRPr>
            </a:lvl4pPr>
            <a:lvl5pPr eaLnBrk="1" hangingPunct="1">
              <a:spcBef>
                <a:spcPts val="0"/>
              </a:spcBef>
              <a:defRPr>
                <a:solidFill>
                  <a:schemeClr val="tx2"/>
                </a:solidFill>
              </a:defRPr>
            </a:lvl5pPr>
            <a:lvl6pPr eaLnBrk="1" hangingPunct="1">
              <a:spcBef>
                <a:spcPts val="0"/>
              </a:spcBef>
              <a:defRPr>
                <a:solidFill>
                  <a:schemeClr val="tx2"/>
                </a:solidFill>
              </a:defRPr>
            </a:lvl6pPr>
            <a:lvl7pPr eaLnBrk="1" hangingPunct="1">
              <a:spcBef>
                <a:spcPts val="0"/>
              </a:spcBef>
              <a:defRPr>
                <a:solidFill>
                  <a:schemeClr val="tx2"/>
                </a:solidFill>
              </a:defRPr>
            </a:lvl7pPr>
            <a:lvl8pPr eaLnBrk="1" hangingPunct="1">
              <a:spcBef>
                <a:spcPts val="0"/>
              </a:spcBef>
              <a:defRPr>
                <a:solidFill>
                  <a:schemeClr val="tx2"/>
                </a:solidFill>
              </a:defRPr>
            </a:lvl8pPr>
            <a:lvl9pPr eaLnBrk="1" hangingPunct="1">
              <a:spcBef>
                <a:spcPts val="0"/>
              </a:spcBef>
              <a:defRPr>
                <a:solidFill>
                  <a:schemeClr val="tx2"/>
                </a:solidFill>
              </a:defRPr>
            </a:lvl9pPr>
          </a:lstStyle>
          <a:p>
            <a:r>
              <a:rPr lang="en" sz="2800" b="1" dirty="0" smtClean="0"/>
              <a:t>Text Coding</a:t>
            </a:r>
            <a:endParaRPr lang="en" sz="2800" b="1" dirty="0"/>
          </a:p>
        </p:txBody>
      </p:sp>
      <p:pic>
        <p:nvPicPr>
          <p:cNvPr id="6" name="Shape 170"/>
          <p:cNvPicPr preferRelativeResize="0"/>
          <p:nvPr/>
        </p:nvPicPr>
        <p:blipFill>
          <a:blip r:embed="rId2">
            <a:alphaModFix/>
          </a:blip>
          <a:stretch>
            <a:fillRect/>
          </a:stretch>
        </p:blipFill>
        <p:spPr>
          <a:xfrm>
            <a:off x="4398876" y="1952179"/>
            <a:ext cx="4211724" cy="4408899"/>
          </a:xfrm>
          <a:prstGeom prst="rect">
            <a:avLst/>
          </a:prstGeom>
          <a:noFill/>
          <a:ln>
            <a:noFill/>
          </a:ln>
        </p:spPr>
      </p:pic>
      <p:sp>
        <p:nvSpPr>
          <p:cNvPr id="7" name="TextBox 6"/>
          <p:cNvSpPr txBox="1"/>
          <p:nvPr/>
        </p:nvSpPr>
        <p:spPr>
          <a:xfrm>
            <a:off x="457200" y="762000"/>
            <a:ext cx="8296758" cy="1015663"/>
          </a:xfrm>
          <a:prstGeom prst="rect">
            <a:avLst/>
          </a:prstGeom>
          <a:noFill/>
        </p:spPr>
        <p:txBody>
          <a:bodyPr wrap="square" rtlCol="0">
            <a:spAutoFit/>
          </a:bodyPr>
          <a:lstStyle/>
          <a:p>
            <a:r>
              <a:rPr lang="en-US" sz="2000" b="1" dirty="0">
                <a:solidFill>
                  <a:schemeClr val="accent1"/>
                </a:solidFill>
              </a:rPr>
              <a:t>T</a:t>
            </a:r>
            <a:r>
              <a:rPr lang="en-US" sz="2000" b="1" dirty="0" smtClean="0">
                <a:solidFill>
                  <a:schemeClr val="accent1"/>
                </a:solidFill>
              </a:rPr>
              <a:t>ext coding </a:t>
            </a:r>
            <a:r>
              <a:rPr lang="en-US" sz="2000" b="1" baseline="0" dirty="0" smtClean="0">
                <a:solidFill>
                  <a:schemeClr val="accent1"/>
                </a:solidFill>
              </a:rPr>
              <a:t>structures your thoughts using key ideas and phrases to have a conversation with the author and think deeply about the text. </a:t>
            </a:r>
            <a:endParaRPr lang="en-US" sz="2000" b="1" dirty="0">
              <a:solidFill>
                <a:schemeClr val="accent1"/>
              </a:solidFill>
            </a:endParaRPr>
          </a:p>
        </p:txBody>
      </p:sp>
      <p:sp>
        <p:nvSpPr>
          <p:cNvPr id="8" name="TextBox 7"/>
          <p:cNvSpPr txBox="1"/>
          <p:nvPr/>
        </p:nvSpPr>
        <p:spPr>
          <a:xfrm>
            <a:off x="381000" y="1952179"/>
            <a:ext cx="4038600" cy="4408899"/>
          </a:xfrm>
          <a:prstGeom prst="rect">
            <a:avLst/>
          </a:prstGeom>
          <a:noFill/>
        </p:spPr>
        <p:txBody>
          <a:bodyPr wrap="square" rtlCol="0">
            <a:spAutoFit/>
          </a:bodyPr>
          <a:lstStyle/>
          <a:p>
            <a:pPr algn="r"/>
            <a:r>
              <a:rPr lang="en-US" sz="2550" b="0" baseline="0" dirty="0" smtClean="0"/>
              <a:t>Text Coding </a:t>
            </a:r>
            <a:r>
              <a:rPr lang="en-US" sz="2550" baseline="0" dirty="0" smtClean="0"/>
              <a:t>is designed to help you to be a reflective reader, pausing and weighing what you are reading against prior knowledge. It also increases </a:t>
            </a:r>
            <a:r>
              <a:rPr lang="en-US" sz="2550" b="0" baseline="0" dirty="0" smtClean="0"/>
              <a:t>your interaction with the text as you </a:t>
            </a:r>
            <a:r>
              <a:rPr lang="en-US" sz="2550" baseline="0" dirty="0" smtClean="0"/>
              <a:t>engage in self-questioning as you read.</a:t>
            </a:r>
            <a:endParaRPr lang="en-US" sz="2550" dirty="0"/>
          </a:p>
        </p:txBody>
      </p:sp>
    </p:spTree>
    <p:extLst>
      <p:ext uri="{BB962C8B-B14F-4D97-AF65-F5344CB8AC3E}">
        <p14:creationId xmlns:p14="http://schemas.microsoft.com/office/powerpoint/2010/main" val="4649391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270</TotalTime>
  <Words>3907</Words>
  <Application>Microsoft Office PowerPoint</Application>
  <PresentationFormat>On-screen Show (4:3)</PresentationFormat>
  <Paragraphs>290</Paragraphs>
  <Slides>41</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Century Gothic</vt:lpstr>
      <vt:lpstr>Georgia</vt:lpstr>
      <vt:lpstr>Times New Roman</vt:lpstr>
      <vt:lpstr>Wingdings</vt:lpstr>
      <vt:lpstr>Wingdings 2</vt:lpstr>
      <vt:lpstr>Austin</vt:lpstr>
      <vt:lpstr>Foundation Skills</vt:lpstr>
      <vt:lpstr>Put this PowerPoint in slideshow mode and click on the active reading skill you wish to learn more about:</vt:lpstr>
      <vt:lpstr>Response Starters</vt:lpstr>
      <vt:lpstr>PowerPoint Presentation</vt:lpstr>
      <vt:lpstr>Response Starters</vt:lpstr>
      <vt:lpstr>Color 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Quotation Response</vt:lpstr>
      <vt:lpstr>PowerPoint Presentation</vt:lpstr>
      <vt:lpstr>PowerPoint Presentation</vt:lpstr>
      <vt:lpstr>PowerPoint Presentation</vt:lpstr>
      <vt:lpstr>Text Features</vt:lpstr>
      <vt:lpstr>PowerPoint Presentation</vt:lpstr>
      <vt:lpstr>PowerPoint Presentation</vt:lpstr>
      <vt:lpstr>Elaborations</vt:lpstr>
      <vt:lpstr>PowerPoint Presentation</vt:lpstr>
      <vt:lpstr>PowerPoint Presentation</vt:lpstr>
      <vt:lpstr>Academic vs Domain Specific</vt:lpstr>
      <vt:lpstr>Use this analogy to help you picture the tiers:</vt:lpstr>
      <vt:lpstr>PowerPoint Presentation</vt:lpstr>
      <vt:lpstr>PowerPoint Presentation</vt:lpstr>
      <vt:lpstr>PowerPoint Presentation</vt:lpstr>
      <vt:lpstr>Read the Text; Watch/listen to Media</vt:lpstr>
      <vt:lpstr>Read/Analyze Prompt – ST# Strategy</vt:lpstr>
      <vt:lpstr>SKILL and TASK Examples</vt:lpstr>
      <vt:lpstr>Reread the Text (close reading) and Annotate</vt:lpstr>
      <vt:lpstr>Plan/Organize your Thinking About the Text Using a Thinking Chart  (more information on thinking charts found in the Foundation Skills Writing PowerPoint) </vt:lpstr>
      <vt:lpstr>Write Rough Draft using RACE Strategy </vt:lpstr>
      <vt:lpstr>Write Rough Draft using RACE Strategy</vt:lpstr>
      <vt:lpstr>PowerPoint Presentation</vt:lpstr>
      <vt:lpstr>Create your Final Product</vt:lpstr>
      <vt:lpstr>PowerPoint Presentation</vt:lpstr>
      <vt:lpstr>Final Thoughts</vt:lpstr>
    </vt:vector>
  </TitlesOfParts>
  <Company>Great Falls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 Skills</dc:title>
  <dc:creator>Sarah Milling</dc:creator>
  <cp:lastModifiedBy>Adrienne Culliton</cp:lastModifiedBy>
  <cp:revision>31</cp:revision>
  <dcterms:created xsi:type="dcterms:W3CDTF">2016-07-30T17:57:28Z</dcterms:created>
  <dcterms:modified xsi:type="dcterms:W3CDTF">2016-08-27T20:16:56Z</dcterms:modified>
</cp:coreProperties>
</file>